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58" r:id="rId3"/>
    <p:sldId id="404" r:id="rId4"/>
    <p:sldId id="412" r:id="rId5"/>
    <p:sldId id="405" r:id="rId6"/>
    <p:sldId id="411" r:id="rId7"/>
    <p:sldId id="446" r:id="rId8"/>
    <p:sldId id="407" r:id="rId9"/>
    <p:sldId id="413" r:id="rId10"/>
    <p:sldId id="402" r:id="rId11"/>
    <p:sldId id="408" r:id="rId12"/>
    <p:sldId id="409" r:id="rId13"/>
    <p:sldId id="284" r:id="rId14"/>
    <p:sldId id="414" r:id="rId15"/>
    <p:sldId id="421" r:id="rId16"/>
    <p:sldId id="447" r:id="rId17"/>
    <p:sldId id="422" r:id="rId18"/>
    <p:sldId id="424" r:id="rId19"/>
    <p:sldId id="403" r:id="rId20"/>
    <p:sldId id="425" r:id="rId21"/>
    <p:sldId id="426" r:id="rId22"/>
    <p:sldId id="427" r:id="rId23"/>
    <p:sldId id="451" r:id="rId24"/>
    <p:sldId id="449" r:id="rId25"/>
    <p:sldId id="450" r:id="rId26"/>
    <p:sldId id="438" r:id="rId27"/>
    <p:sldId id="440" r:id="rId28"/>
    <p:sldId id="441" r:id="rId29"/>
    <p:sldId id="456" r:id="rId30"/>
    <p:sldId id="453" r:id="rId31"/>
    <p:sldId id="457" r:id="rId32"/>
    <p:sldId id="442" r:id="rId33"/>
    <p:sldId id="443" r:id="rId34"/>
    <p:sldId id="459" r:id="rId35"/>
    <p:sldId id="444" r:id="rId36"/>
    <p:sldId id="445" r:id="rId37"/>
    <p:sldId id="455" r:id="rId38"/>
    <p:sldId id="315" r:id="rId39"/>
    <p:sldId id="313" r:id="rId40"/>
    <p:sldId id="406" r:id="rId41"/>
    <p:sldId id="314" r:id="rId42"/>
    <p:sldId id="268" r:id="rId43"/>
    <p:sldId id="420" r:id="rId44"/>
    <p:sldId id="273" r:id="rId45"/>
    <p:sldId id="448" r:id="rId46"/>
    <p:sldId id="452" r:id="rId47"/>
    <p:sldId id="458" r:id="rId48"/>
    <p:sldId id="460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6EB"/>
    <a:srgbClr val="AA2AB8"/>
    <a:srgbClr val="CDB9D5"/>
    <a:srgbClr val="EDD9F6"/>
    <a:srgbClr val="A5C3AD"/>
    <a:srgbClr val="8AAF94"/>
    <a:srgbClr val="75AF84"/>
    <a:srgbClr val="FF00D5"/>
    <a:srgbClr val="AB61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3333"/>
  </p:normalViewPr>
  <p:slideViewPr>
    <p:cSldViewPr snapToGrid="0">
      <p:cViewPr>
        <p:scale>
          <a:sx n="140" d="100"/>
          <a:sy n="140" d="100"/>
        </p:scale>
        <p:origin x="-624" y="144"/>
      </p:cViewPr>
      <p:guideLst/>
    </p:cSldViewPr>
  </p:slideViewPr>
  <p:outlineViewPr>
    <p:cViewPr>
      <p:scale>
        <a:sx n="33" d="100"/>
        <a:sy n="33" d="100"/>
      </p:scale>
      <p:origin x="0" y="-5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94BC0-C500-5949-9D4C-4C996CD12E29}" type="datetimeFigureOut">
              <a:rPr lang="en-US" smtClean="0"/>
              <a:t>8/12/25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7140A-C450-2C40-8B49-2D3D3A70A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7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7CC3-F13A-A861-3315-168B36C0A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EF0DA4-B481-0A72-1935-555CDD354A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83A4A4-BDBF-D275-8369-A4DD00C30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toroidal </a:t>
            </a:r>
            <a:r>
              <a:rPr lang="en-US" dirty="0" err="1"/>
              <a:t>lhc</a:t>
            </a:r>
            <a:r>
              <a:rPr lang="en-US" dirty="0"/>
              <a:t> apparatus</a:t>
            </a:r>
          </a:p>
          <a:p>
            <a:r>
              <a:rPr lang="en-US" dirty="0"/>
              <a:t>potential for 14 GeV</a:t>
            </a:r>
          </a:p>
          <a:p>
            <a:endParaRPr lang="en-US" dirty="0"/>
          </a:p>
          <a:p>
            <a:r>
              <a:rPr lang="en-US" dirty="0"/>
              <a:t>detectors also collision points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3A912-2F47-D4E3-9E24-700EB75FB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31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products also include MET from neutrinos</a:t>
            </a:r>
          </a:p>
          <a:p>
            <a:endParaRPr lang="en-US" dirty="0"/>
          </a:p>
          <a:p>
            <a:r>
              <a:rPr lang="en-US" dirty="0"/>
              <a:t>lepton = muon or electron</a:t>
            </a:r>
          </a:p>
          <a:p>
            <a:r>
              <a:rPr lang="en-US" dirty="0"/>
              <a:t>most </a:t>
            </a:r>
            <a:r>
              <a:rPr lang="en-US" dirty="0" err="1"/>
              <a:t>taus</a:t>
            </a:r>
            <a:r>
              <a:rPr lang="en-US" dirty="0"/>
              <a:t> decay hadronically, harder to reconstruct since they look like regular jets</a:t>
            </a:r>
          </a:p>
          <a:p>
            <a:r>
              <a:rPr lang="en-US" dirty="0"/>
              <a:t>lower tau identification efficiency</a:t>
            </a:r>
          </a:p>
          <a:p>
            <a:r>
              <a:rPr lang="en-US" dirty="0"/>
              <a:t>complex 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5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6D5F0-1BF3-0F32-C627-D3A357E8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2DEFF-3FFC-15F6-823B-44F263DC9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700D6-4951-D899-0766-09654CA282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2: 2015-2018</a:t>
            </a:r>
          </a:p>
          <a:p>
            <a:endParaRPr lang="en-US" dirty="0"/>
          </a:p>
          <a:p>
            <a:r>
              <a:rPr lang="en-US" dirty="0"/>
              <a:t>simulation based on Run 2 configurations</a:t>
            </a:r>
          </a:p>
          <a:p>
            <a:r>
              <a:rPr lang="en-US" dirty="0"/>
              <a:t>analysis optimizations: estimate sensitivity, profile physics background, validate modeling and estimation methods, optimize object definitions and selections</a:t>
            </a:r>
          </a:p>
          <a:p>
            <a:endParaRPr lang="en-US" dirty="0"/>
          </a:p>
          <a:p>
            <a:r>
              <a:rPr lang="en-US" dirty="0"/>
              <a:t>event generation: input = matrix elements + </a:t>
            </a:r>
            <a:r>
              <a:rPr lang="en-US" dirty="0" err="1"/>
              <a:t>parton</a:t>
            </a:r>
            <a:r>
              <a:rPr lang="en-US" dirty="0"/>
              <a:t> distribution function</a:t>
            </a:r>
          </a:p>
          <a:p>
            <a:r>
              <a:rPr lang="en-US" dirty="0"/>
              <a:t>	matrix element: quantum probability amplitude of a process, |M|^2 = interaction probability, depends on physics objects, couplings &amp; QCD order</a:t>
            </a:r>
          </a:p>
          <a:p>
            <a:r>
              <a:rPr lang="en-US" dirty="0"/>
              <a:t>	pdf: probability of finding a </a:t>
            </a:r>
            <a:r>
              <a:rPr lang="en-US" dirty="0" err="1"/>
              <a:t>parton</a:t>
            </a:r>
            <a:r>
              <a:rPr lang="en-US" dirty="0"/>
              <a:t> carrying a fraction of the containing proton momentum when probed at a momentum scale</a:t>
            </a:r>
          </a:p>
          <a:p>
            <a:r>
              <a:rPr lang="en-US" dirty="0" err="1"/>
              <a:t>parton</a:t>
            </a:r>
            <a:r>
              <a:rPr lang="en-US" dirty="0"/>
              <a:t> level simulation: simulating hard scattering process between quarks &amp; gluons before radiation, hadronization or interaction with detector</a:t>
            </a:r>
          </a:p>
          <a:p>
            <a:r>
              <a:rPr lang="en-US" dirty="0"/>
              <a:t>	missing: </a:t>
            </a:r>
            <a:r>
              <a:rPr lang="en-US" dirty="0" err="1"/>
              <a:t>parton</a:t>
            </a:r>
            <a:r>
              <a:rPr lang="en-US" dirty="0"/>
              <a:t> showers (initial/final state QCD radiation), hadronization (baryon formation), decays, pileup &amp; detector effects</a:t>
            </a:r>
          </a:p>
          <a:p>
            <a:r>
              <a:rPr lang="en-US" dirty="0" err="1"/>
              <a:t>parton</a:t>
            </a:r>
            <a:r>
              <a:rPr lang="en-US" dirty="0"/>
              <a:t> showering: interfaced with tune = configure PS model with a set of optimized parameters tuned to reproduce experimental data e.g. Tevatron, LHC</a:t>
            </a:r>
          </a:p>
          <a:p>
            <a:r>
              <a:rPr lang="en-US" dirty="0"/>
              <a:t>detector sim: full or fast sim</a:t>
            </a:r>
          </a:p>
          <a:p>
            <a:r>
              <a:rPr lang="en-US" dirty="0"/>
              <a:t>	at this stage, output mimics real ATLAS readout signals</a:t>
            </a:r>
          </a:p>
          <a:p>
            <a:endParaRPr lang="en-US" dirty="0"/>
          </a:p>
          <a:p>
            <a:r>
              <a:rPr lang="en-US" dirty="0"/>
              <a:t>top coupling = 1 for narrow resonance peak, resonance width ~4%</a:t>
            </a:r>
          </a:p>
          <a:p>
            <a:r>
              <a:rPr lang="en-US" dirty="0"/>
              <a:t>chirality angle to suppress loop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355C3-9B48-14E0-85A4-FF449D174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38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3705A-1C4D-A915-28FB-BFE78D210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C1B23-9B6A-2D85-A3BF-D0672B606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91ED4-D020-FEBA-6590-6B63F7424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irreducible: same final state, cannot be distinguish purely by reconstruction and detector effects</a:t>
            </a:r>
          </a:p>
          <a:p>
            <a:endParaRPr lang="en-US" dirty="0"/>
          </a:p>
          <a:p>
            <a:r>
              <a:rPr lang="en-US" dirty="0" err="1"/>
              <a:t>diboson</a:t>
            </a:r>
            <a:r>
              <a:rPr lang="en-US" dirty="0"/>
              <a:t>/triboson: typically reducible since b jets aren’t common decay products, but can have fake b-jets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A0479-7DAC-C50D-B0C6-A0A49DA9F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1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6B17-A4B6-C2A1-9968-4A1438A8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0986C-CF64-C795-749A-F9CF9E47B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A5737F-0FDA-21B8-1E79-FF5FC171E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 </a:t>
            </a:r>
            <a:r>
              <a:rPr lang="en-US" dirty="0" err="1"/>
              <a:t>tttt</a:t>
            </a:r>
            <a:r>
              <a:rPr lang="en-US" dirty="0"/>
              <a:t> identical final state</a:t>
            </a:r>
          </a:p>
          <a:p>
            <a:r>
              <a:rPr lang="en-US" dirty="0" err="1"/>
              <a:t>ttW</a:t>
            </a:r>
            <a:r>
              <a:rPr lang="en-US" dirty="0"/>
              <a:t> mimics same sign dilepton signature</a:t>
            </a:r>
          </a:p>
          <a:p>
            <a:r>
              <a:rPr lang="en-US" dirty="0"/>
              <a:t>	W rarely decays to </a:t>
            </a:r>
            <a:r>
              <a:rPr lang="en-US" dirty="0" err="1"/>
              <a:t>qb</a:t>
            </a:r>
            <a:r>
              <a:rPr lang="en-US" dirty="0"/>
              <a:t> due to CKM suppression</a:t>
            </a:r>
          </a:p>
          <a:p>
            <a:r>
              <a:rPr lang="en-US" dirty="0" err="1"/>
              <a:t>ttZ</a:t>
            </a:r>
            <a:r>
              <a:rPr lang="en-US" dirty="0"/>
              <a:t> mimics SSML</a:t>
            </a:r>
          </a:p>
          <a:p>
            <a:r>
              <a:rPr lang="en-US" dirty="0" err="1"/>
              <a:t>ttt</a:t>
            </a:r>
            <a:r>
              <a:rPr lang="en-US" dirty="0"/>
              <a:t> smaller jet multiplicity but similar topology</a:t>
            </a:r>
          </a:p>
          <a:p>
            <a:r>
              <a:rPr lang="en-US" dirty="0" err="1"/>
              <a:t>ttVV</a:t>
            </a:r>
            <a:r>
              <a:rPr lang="en-US" dirty="0"/>
              <a:t> final states lots of leptons, contaminates multilepton phase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DE64A-E418-DAF4-8D74-2069C88B5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7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302F3-C5E2-0553-DC72-4FE07F91D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A401E-6879-1E19-2BDF-082FE9135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9D8E7-78D9-FD30-0E89-3612089EFA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HF decays example: top decays to bottom, bottom </a:t>
            </a:r>
            <a:r>
              <a:rPr lang="en-US" dirty="0" err="1"/>
              <a:t>hadronizes</a:t>
            </a:r>
            <a:r>
              <a:rPr lang="en-US" dirty="0"/>
              <a:t>, b-hadrons decays to lepton</a:t>
            </a:r>
          </a:p>
          <a:p>
            <a:endParaRPr lang="en-US" dirty="0"/>
          </a:p>
          <a:p>
            <a:r>
              <a:rPr lang="en-US" dirty="0"/>
              <a:t>material ~ external, photon ~ internal</a:t>
            </a:r>
          </a:p>
          <a:p>
            <a:r>
              <a:rPr lang="en-US" dirty="0"/>
              <a:t>conversion: lepton pair production from photon, usually electron, can produce muon if high enough energy</a:t>
            </a:r>
          </a:p>
          <a:p>
            <a:r>
              <a:rPr lang="en-US" dirty="0"/>
              <a:t>virtual photon has low invariant 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FFE04-16D5-9D48-55AA-EB631002A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20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SR cuts e.g. </a:t>
                </a:r>
                <a:r>
                  <a:rPr lang="en-US" dirty="0" err="1"/>
                  <a:t>multileptons</a:t>
                </a:r>
                <a:r>
                  <a:rPr lang="en-US" dirty="0"/>
                  <a:t>, high pT, etc.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1"/>
                    </a:solidFill>
                  </a:rPr>
                  <a:t>orthogonal: goal is to use CR to estimate background in SR as accurately as possible, not possible if region contaminated with signal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2 b-jets and not 4: not 100% b-tagging efficiency</a:t>
                </a:r>
              </a:p>
              <a:p>
                <a:r>
                  <a:rPr lang="en-US" dirty="0"/>
                  <a:t>tight selection: lepton isolation discriminant to separate prompt &amp; non prompt leptons</a:t>
                </a:r>
                <a:endParaRPr lang="en-US" sz="1200" dirty="0">
                  <a:latin typeface="+mn-lt"/>
                </a:endParaRPr>
              </a:p>
              <a:p>
                <a:endParaRPr lang="en-US" sz="1200" dirty="0">
                  <a:latin typeface="+mn-lt"/>
                </a:endParaRPr>
              </a:p>
              <a:p>
                <a:r>
                  <a:rPr lang="en-US" sz="1200" dirty="0">
                    <a:latin typeface="+mn-lt"/>
                  </a:rPr>
                  <a:t>irreducible ~85%</a:t>
                </a:r>
              </a:p>
              <a:p>
                <a:r>
                  <a:rPr lang="en-US" sz="1200" dirty="0">
                    <a:latin typeface="+mn-lt"/>
                  </a:rPr>
                  <a:t>reducible ~15%</a:t>
                </a:r>
              </a:p>
              <a:p>
                <a:endParaRPr lang="en-US" sz="1200" dirty="0">
                  <a:latin typeface="+mn-lt"/>
                </a:endParaRPr>
              </a:p>
              <a:p>
                <a:r>
                  <a:rPr lang="en-US" sz="1200" dirty="0" err="1">
                    <a:latin typeface="+mn-lt"/>
                  </a:rPr>
                  <a:t>ttZ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ttH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ttt</a:t>
                </a:r>
                <a:r>
                  <a:rPr lang="en-US" sz="1200" dirty="0">
                    <a:latin typeface="+mn-lt"/>
                  </a:rPr>
                  <a:t> others: estimated by normalizing MC to measured SM cross section 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floating </a:t>
                </a:r>
                <a:r>
                  <a:rPr lang="en-US" dirty="0" err="1"/>
                  <a:t>ttW</a:t>
                </a:r>
                <a:endParaRPr lang="en-US" dirty="0"/>
              </a:p>
              <a:p>
                <a:r>
                  <a:rPr lang="en-US" dirty="0"/>
                  <a:t>• the large +jets background </a:t>
                </a:r>
                <a:r>
                  <a:rPr lang="en-US" dirty="0" err="1"/>
                  <a:t>normalisation</a:t>
                </a:r>
                <a:r>
                  <a:rPr lang="en-US" dirty="0"/>
                  <a:t> factor found in recent measurements in a similar phase space </a:t>
                </a:r>
                <a:r>
                  <a:rPr lang="en-US" dirty="0" err="1"/>
                  <a:t>ttH</a:t>
                </a:r>
                <a:r>
                  <a:rPr lang="en-US" dirty="0"/>
                  <a:t>(</a:t>
                </a:r>
                <a:r>
                  <a:rPr lang="en-US" dirty="0" err="1"/>
                  <a:t>H→multileptons</a:t>
                </a:r>
                <a:r>
                  <a:rPr lang="en-US" dirty="0"/>
                  <a:t>) </a:t>
                </a:r>
              </a:p>
              <a:p>
                <a:r>
                  <a:rPr lang="en-US" dirty="0"/>
                  <a:t>• the effect of missing electroweak corrections in the MC simulation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600" b="0" i="0">
                    <a:solidFill>
                      <a:srgbClr val="AB61F8"/>
                    </a:solidFill>
                    <a:latin typeface="Cambria Math" panose="02040503050406030204" pitchFamily="18" charset="0"/>
                  </a:rPr>
                  <a:t>𝑒/</a:t>
                </a:r>
                <a:r>
                  <a:rPr lang="en-US" sz="1600" b="0" i="0">
                    <a:solidFill>
                      <a:srgbClr val="AB61F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sz="1600" dirty="0">
                    <a:solidFill>
                      <a:srgbClr val="AB61F8"/>
                    </a:solidFill>
                    <a:latin typeface="+mn-lt"/>
                  </a:rPr>
                  <a:t> from heavy flavor decays (~12%)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D5"/>
                    </a:solidFill>
                    <a:latin typeface="+mn-lt"/>
                  </a:rPr>
                  <a:t>electrons from photon conversion in the detector (6.8%)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D5"/>
                    </a:solidFill>
                    <a:latin typeface="+mn-lt"/>
                  </a:rPr>
                  <a:t>pair production from a virtual photon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3"/>
                    </a:solidFill>
                    <a:latin typeface="+mn-lt"/>
                  </a:rPr>
                  <a:t>charge mis-identification (5.8%)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r>
                  <a:rPr lang="en-US" dirty="0"/>
                  <a:t>non-prompt leptons = leptons not originating from the main collision/not a direct decay product, or a </a:t>
                </a:r>
                <a:r>
                  <a:rPr lang="en-US" dirty="0" err="1"/>
                  <a:t>mistagged</a:t>
                </a:r>
                <a:r>
                  <a:rPr lang="en-US" dirty="0"/>
                  <a:t> jet from whatever</a:t>
                </a:r>
              </a:p>
              <a:p>
                <a:r>
                  <a:rPr lang="en-US" dirty="0"/>
                  <a:t>material conversion photon = pair production in material</a:t>
                </a:r>
              </a:p>
              <a:p>
                <a:r>
                  <a:rPr lang="en-US" dirty="0"/>
                  <a:t>charge </a:t>
                </a:r>
                <a:r>
                  <a:rPr lang="en-US" dirty="0" err="1"/>
                  <a:t>misID</a:t>
                </a:r>
                <a:r>
                  <a:rPr lang="en-US" dirty="0"/>
                  <a:t> = relevant for 2lss channel, caused by</a:t>
                </a:r>
              </a:p>
              <a:p>
                <a:r>
                  <a:rPr lang="en-US" dirty="0"/>
                  <a:t>• Bremsstrahlung photon emission followed by its conversion </a:t>
                </a:r>
              </a:p>
              <a:p>
                <a:r>
                  <a:rPr lang="en-US" dirty="0"/>
                  <a:t>• Mis-measured track curvature</a:t>
                </a:r>
              </a:p>
              <a:p>
                <a:pPr marL="2549409" lvl="3" indent="-34290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+mn-lt"/>
                  </a:rPr>
                  <a:t>rate parameterized as a function of electron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𝑝_𝑇</a:t>
                </a:r>
                <a:r>
                  <a:rPr lang="en-US" sz="1200" dirty="0">
                    <a:latin typeface="+mn-lt"/>
                  </a:rPr>
                  <a:t> and </a:t>
                </a:r>
                <a:r>
                  <a:rPr lang="en-US" sz="1200" b="0" i="0">
                    <a:latin typeface="Cambria Math" panose="02040503050406030204" pitchFamily="18" charset="0"/>
                  </a:rPr>
                  <a:t>|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𝜂|</a:t>
                </a:r>
                <a:endParaRPr lang="en-US" sz="1200" dirty="0">
                  <a:latin typeface="+mn-lt"/>
                </a:endParaRPr>
              </a:p>
              <a:p>
                <a:pPr marL="2549409" lvl="3" indent="-34290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+mn-lt"/>
                  </a:rPr>
                  <a:t>estimated with data driven method using Z-&gt;e+-e+-/e+-e-+ ratio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47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595B5-383C-44C6-E59D-6C132BECF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A1C7F7-A23F-E680-73FE-3F6C4CBE3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933548-8286-50B9-CB5E-8E88C2748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ttW</a:t>
            </a:r>
            <a:r>
              <a:rPr lang="en-US" dirty="0"/>
              <a:t>, </a:t>
            </a:r>
            <a:r>
              <a:rPr lang="en-US" dirty="0" err="1"/>
              <a:t>ttZ</a:t>
            </a:r>
            <a:r>
              <a:rPr lang="en-US" dirty="0"/>
              <a:t>, non-prompt leptons, charge mis 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2C868-F591-2FD4-9C47-7A6BD36BFF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21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EFF43-E38C-0A15-ABC4-D41D618CA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E49D1D-AEC5-CDA9-4757-4CE7AA26E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D143F-E204-7811-53B0-0868E5830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0271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NFs propagated to SR to maximize accuracy of BG distributions</a:t>
            </a:r>
          </a:p>
          <a:p>
            <a:pPr marL="1330271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template fitting used for complex BGs or BGs with poor MC modeling</a:t>
            </a:r>
          </a:p>
          <a:p>
            <a:pPr marL="1330271" lvl="1" indent="-3429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1330271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dedicated CR to constraint normalization since signal is weak compared to BG, must be as accurate as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A5C0B-BC7D-8E04-4F41-5583AE34A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40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1B3F-6F43-7DFF-BD48-0CCF1D051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E39D6-A27E-BE37-0B64-F9E5AB701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A9910-7445-ED9D-0296-FC0E9D579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mismodeling = excess observed at high </a:t>
            </a:r>
            <a:r>
              <a:rPr lang="en-US" dirty="0" err="1"/>
              <a:t>njets</a:t>
            </a:r>
            <a:r>
              <a:rPr lang="en-US" dirty="0"/>
              <a:t> compared to modeling</a:t>
            </a:r>
          </a:p>
          <a:p>
            <a:r>
              <a:rPr lang="en-US" dirty="0"/>
              <a:t>data driven method also switches </a:t>
            </a:r>
            <a:r>
              <a:rPr lang="en-US" dirty="0" err="1"/>
              <a:t>ttW</a:t>
            </a:r>
            <a:r>
              <a:rPr lang="en-US" dirty="0"/>
              <a:t> systematic uncertainties from </a:t>
            </a:r>
            <a:r>
              <a:rPr lang="en-US" dirty="0" err="1"/>
              <a:t>predominanly</a:t>
            </a:r>
            <a:r>
              <a:rPr lang="en-US" dirty="0"/>
              <a:t> modeling to statistical</a:t>
            </a:r>
          </a:p>
          <a:p>
            <a:endParaRPr lang="en-US" dirty="0"/>
          </a:p>
          <a:p>
            <a:r>
              <a:rPr lang="en-US" dirty="0"/>
              <a:t>applied to each jet in addition to the ones from the hard scattering process</a:t>
            </a:r>
          </a:p>
          <a:p>
            <a:r>
              <a:rPr lang="en-US" dirty="0" err="1"/>
              <a:t>ttW</a:t>
            </a:r>
            <a:r>
              <a:rPr lang="en-US" dirty="0"/>
              <a:t> matrix element for same sign dilepton gives 4 jets in the hard process -&gt; starts at 4</a:t>
            </a:r>
          </a:p>
          <a:p>
            <a:endParaRPr lang="en-US" dirty="0"/>
          </a:p>
          <a:p>
            <a:r>
              <a:rPr lang="en-US" dirty="0"/>
              <a:t>exclusive jet cross section:  cross section of events with exactly N jets</a:t>
            </a:r>
          </a:p>
          <a:p>
            <a:r>
              <a:rPr lang="en-US" dirty="0"/>
              <a:t>staircase scaling: ratio of exclusive cross sections for successive jet multiplicities is constant i.e.  each additional jet is equally likely as the last</a:t>
            </a:r>
          </a:p>
          <a:p>
            <a:r>
              <a:rPr lang="en-US" dirty="0"/>
              <a:t>	sensitive to high jet multiplicity</a:t>
            </a:r>
          </a:p>
          <a:p>
            <a:r>
              <a:rPr lang="en-US" dirty="0"/>
              <a:t>Poisson scaling: follows Poisson distribution in jet multiplicity -&gt; increasing suppression of high jet multiplicities</a:t>
            </a:r>
          </a:p>
          <a:p>
            <a:r>
              <a:rPr lang="en-US" dirty="0"/>
              <a:t>	sensitive to low jet multiplicity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11834-CA75-A3EA-A657-3EFB7D9FAC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8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0C81-E2F2-2126-F1F2-BB087D967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158DE-472A-0FCF-3B99-FF35CE5132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31474E48-A14C-4E77-8A1C-5AB98A4FF7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bolded = vector</a:t>
                </a:r>
              </a:p>
              <a:p>
                <a:endParaRPr lang="en-US" sz="1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then represents the best estimate of the signal</a:t>
                </a:r>
                <a:r>
                  <a:rPr lang="en-US" baseline="0" dirty="0"/>
                  <a:t> strength under a model (Poisson event counting) given the observed data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</m:acc>
                    <m:r>
                      <a:rPr lang="en-US" sz="1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US" dirty="0"/>
                  <a:t> are unknown constants for a given set of observed data</a:t>
                </a:r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31474E48-A14C-4E77-8A1C-5AB98A4FF7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 ̂</a:t>
                </a:r>
                <a:r>
                  <a:rPr lang="en-US" dirty="0"/>
                  <a:t> then represents the best estimate of the signal</a:t>
                </a:r>
                <a:r>
                  <a:rPr lang="en-US" baseline="0" dirty="0"/>
                  <a:t> strength under a model (Poisson event counting) given the observed data</a:t>
                </a:r>
              </a:p>
              <a:p>
                <a:r>
                  <a:rPr lang="en-US" sz="1200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 ̂,</a:t>
                </a:r>
                <a:r>
                  <a:rPr lang="en-US" sz="1200" b="1" i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𝜿 ̂,𝜽 ̂</a:t>
                </a:r>
                <a:r>
                  <a:rPr lang="en-US" dirty="0"/>
                  <a:t> are unknown constants for a given set of observed data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F1864-41F7-41F4-3A9B-550475DA7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9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constantly analyzed thanks to improvements in particle ID, flavor tagging, improved detector modeling and analysis software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21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4F582-F6E9-92FC-D8F4-599A79A9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A6978-E56D-20D3-CCCC-95B142C31D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911A2896-DF62-ADCC-1663-C38B72A8D67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then represents the best estimate of the signal</a:t>
                </a:r>
                <a:r>
                  <a:rPr lang="en-US" baseline="0" dirty="0"/>
                  <a:t> strength under a model (Poisson event counting) given the observed data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911A2896-DF62-ADCC-1663-C38B72A8D67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 ̂</a:t>
                </a:r>
                <a:r>
                  <a:rPr lang="en-US" dirty="0"/>
                  <a:t> then represents the best estimate of the signal</a:t>
                </a:r>
                <a:r>
                  <a:rPr lang="en-US" baseline="0" dirty="0"/>
                  <a:t> strength under a model (Poisson event counting) given the observed data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A6EC9-0750-D55E-CF71-AA0B41052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38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46BCC-2B87-E738-3726-769E3EC5E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816BE5-85E5-D1C9-3370-A54F195B8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735B2AE8-A95E-1131-7E6A-C9A2CC10BED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endChr m:val="|"/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 =</a:t>
                </a:r>
                <a:r>
                  <a:rPr lang="en-US" sz="1200" baseline="0" dirty="0"/>
                  <a:t> likelihood of observing N with parameter values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production of CMS supersymmetric partner search (next-to-lightest </a:t>
                </a:r>
                <a:r>
                  <a:rPr lang="en-US" dirty="0" err="1"/>
                  <a:t>susy</a:t>
                </a:r>
                <a:r>
                  <a:rPr lang="en-US" dirty="0"/>
                  <a:t> partner – NLSP)</a:t>
                </a:r>
              </a:p>
              <a:p>
                <a:r>
                  <a:rPr lang="en-US" dirty="0"/>
                  <a:t>	blue line = theoretical cross section</a:t>
                </a:r>
              </a:p>
              <a:p>
                <a:r>
                  <a:rPr lang="en-US" dirty="0"/>
                  <a:t>masses below 900 GeV is excluded</a:t>
                </a:r>
              </a:p>
              <a:p>
                <a:endParaRPr lang="en-US" dirty="0"/>
              </a:p>
              <a:p>
                <a:r>
                  <a:rPr lang="en-US" dirty="0"/>
                  <a:t>Asimov data: does not include statistical fluctuations</a:t>
                </a:r>
              </a:p>
              <a:p>
                <a:r>
                  <a:rPr lang="en-US" dirty="0"/>
                  <a:t>	calculate expected limits, significance, evaluate expected sensitivity</a:t>
                </a:r>
              </a:p>
              <a:p>
                <a:r>
                  <a:rPr lang="en-US" dirty="0"/>
                  <a:t>injection: adding signal events to Asimov data to evaluate signal injection recovery, validate statistical procedure, sensitivity study by injecting at different cross sections</a:t>
                </a:r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735B2AE8-A95E-1131-7E6A-C9A2CC10BED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ℒ(</a:t>
                </a:r>
                <a:r>
                  <a:rPr lang="en-US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𝑵 ┤|  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𝜇,</a:t>
                </a:r>
                <a:r>
                  <a:rPr lang="en-US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𝜿,𝜽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r>
                  <a:rPr lang="en-US" sz="1200" dirty="0"/>
                  <a:t>  =</a:t>
                </a:r>
                <a:r>
                  <a:rPr lang="en-US" sz="1200" baseline="0" dirty="0"/>
                  <a:t> likelihood of observing N with parameter values </a:t>
                </a:r>
                <a:r>
                  <a:rPr lang="en-US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𝜇,</a:t>
                </a:r>
                <a:r>
                  <a:rPr lang="en-US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𝜿,𝜽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116BF-B6A4-B9AD-8E3D-67549F79E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87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79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022BE-FAF1-3614-03AA-A9ACC736A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E2F7FD-E51C-B009-D696-D774223D0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DF782-3D9E-065E-3ECA-84E503C02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significant difference between results obtained using different mass points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GeV results showed without  significant loss of generality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fitted background NFs are consistent with their nominal values within one standard deviation, or two standard deviations in the case of NFHF e and NF ̄ ttW+4j 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158C9-55FE-7996-05D1-23D96855F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36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0A84D-5CA6-A861-A319-89B34614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B9FFAF-F4CA-4DA9-C7F8-88B3A4161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48656-34DB-0CC2-CFA9-8D1DC5B842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lower panel = ratio of data to post fit predictions</a:t>
            </a:r>
          </a:p>
          <a:p>
            <a:r>
              <a:rPr lang="en-US" dirty="0"/>
              <a:t>dashed line = </a:t>
            </a:r>
            <a:r>
              <a:rPr lang="en-US" dirty="0" err="1"/>
              <a:t>prefit</a:t>
            </a:r>
            <a:r>
              <a:rPr lang="en-US" dirty="0"/>
              <a:t> </a:t>
            </a:r>
            <a:r>
              <a:rPr lang="en-US" dirty="0" err="1"/>
              <a:t>bg</a:t>
            </a:r>
            <a:endParaRPr lang="en-US" dirty="0"/>
          </a:p>
          <a:p>
            <a:r>
              <a:rPr lang="en-US" dirty="0"/>
              <a:t>shaded area = post fit uncertainty</a:t>
            </a:r>
          </a:p>
          <a:p>
            <a:r>
              <a:rPr lang="en-US" dirty="0"/>
              <a:t>good agreement between data and post fit backgrounds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2D8B1-BD02-8516-4402-EF7DF3C0E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48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6E18C-8655-A51A-A02F-7944A2D97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69926-17F1-3C50-31AF-89EBC376B7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D35E7-004A-757D-DE61-64F26F621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lower panel = ratio of data to post fit predictions</a:t>
            </a:r>
          </a:p>
          <a:p>
            <a:r>
              <a:rPr lang="en-US" dirty="0"/>
              <a:t>dashed line = </a:t>
            </a:r>
            <a:r>
              <a:rPr lang="en-US" dirty="0" err="1"/>
              <a:t>prefit</a:t>
            </a:r>
            <a:r>
              <a:rPr lang="en-US" dirty="0"/>
              <a:t> </a:t>
            </a:r>
            <a:r>
              <a:rPr lang="en-US" dirty="0" err="1"/>
              <a:t>bg</a:t>
            </a:r>
            <a:endParaRPr lang="en-US" dirty="0"/>
          </a:p>
          <a:p>
            <a:r>
              <a:rPr lang="en-US" dirty="0"/>
              <a:t>shaded area = post fit uncertainty</a:t>
            </a:r>
          </a:p>
          <a:p>
            <a:r>
              <a:rPr lang="en-US" dirty="0"/>
              <a:t>good agreement between data and post fit backgrounds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61B6B-8F29-7533-25E1-F6B43029D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94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7A757-5E70-92A7-8E05-79B4B8F89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76F380-DF36-F046-688C-F6B12B89C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307AA0-6170-904F-2022-771204058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lower panel = ratio of data to post fit predictions</a:t>
            </a:r>
          </a:p>
          <a:p>
            <a:r>
              <a:rPr lang="en-US" dirty="0"/>
              <a:t>dashed line = </a:t>
            </a:r>
            <a:r>
              <a:rPr lang="en-US" dirty="0" err="1"/>
              <a:t>prefit</a:t>
            </a:r>
            <a:r>
              <a:rPr lang="en-US" dirty="0"/>
              <a:t> </a:t>
            </a:r>
            <a:r>
              <a:rPr lang="en-US" dirty="0" err="1"/>
              <a:t>bg</a:t>
            </a:r>
            <a:endParaRPr lang="en-US" dirty="0"/>
          </a:p>
          <a:p>
            <a:r>
              <a:rPr lang="en-US" dirty="0"/>
              <a:t>shaded area = post fit uncertainty</a:t>
            </a:r>
          </a:p>
          <a:p>
            <a:r>
              <a:rPr lang="en-US" dirty="0"/>
              <a:t>good agreement between data and post fit backgrounds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9A4EB-2B06-61EA-75EE-361C3BBFB7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58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AB23-769B-951F-0DBE-1270F1F37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D0BB27-34E9-ABDF-F2F7-7FF024F985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20392-E7C8-165C-AEAC-9CF7D73D1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lower panel = ratio of data to post fit predictions</a:t>
            </a:r>
          </a:p>
          <a:p>
            <a:r>
              <a:rPr lang="en-US" dirty="0"/>
              <a:t>dashed line = </a:t>
            </a:r>
            <a:r>
              <a:rPr lang="en-US" dirty="0" err="1"/>
              <a:t>prefit</a:t>
            </a:r>
            <a:r>
              <a:rPr lang="en-US" dirty="0"/>
              <a:t> </a:t>
            </a:r>
            <a:r>
              <a:rPr lang="en-US" dirty="0" err="1"/>
              <a:t>bg</a:t>
            </a:r>
            <a:endParaRPr lang="en-US" dirty="0"/>
          </a:p>
          <a:p>
            <a:r>
              <a:rPr lang="en-US" dirty="0"/>
              <a:t>shaded area = post fit uncertainty</a:t>
            </a:r>
          </a:p>
          <a:p>
            <a:r>
              <a:rPr lang="en-US" dirty="0"/>
              <a:t>good agreement between data and post fit backgrounds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789B3-82F6-CA38-6E9B-4B40B6AB2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62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CDB3A-8950-13A6-716A-053D437AD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31244-9FF3-7BCB-C19A-3CCA9963E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956C54-0D99-5213-6772-9F58583AC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ttW</a:t>
            </a:r>
            <a:r>
              <a:rPr lang="en-US" dirty="0"/>
              <a:t> no </a:t>
            </a:r>
            <a:r>
              <a:rPr lang="en-US" dirty="0" err="1"/>
              <a:t>prefit</a:t>
            </a:r>
            <a:r>
              <a:rPr lang="en-US" dirty="0"/>
              <a:t> since nominal scaling factor is set to 0</a:t>
            </a:r>
          </a:p>
          <a:p>
            <a:r>
              <a:rPr lang="en-US" dirty="0"/>
              <a:t>except for HF e, pre and post fit variations consistent within 1sigma</a:t>
            </a:r>
          </a:p>
          <a:p>
            <a:r>
              <a:rPr lang="en-US" dirty="0"/>
              <a:t>HF e lowered within 2 sigma, can be related to NF </a:t>
            </a:r>
            <a:r>
              <a:rPr lang="en-US" dirty="0" err="1"/>
              <a:t>HFe</a:t>
            </a:r>
            <a:r>
              <a:rPr lang="en-US" dirty="0"/>
              <a:t> but has negligible impact on mu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65E72-DC0F-77FC-EFE0-6D6629CD1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69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63403-D556-70B3-2167-2AA806655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1A2DC-4106-F686-3814-9C3970273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27EED4-F282-C222-A816-2ADCA6B64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impact on signal strength, grouped by categories</a:t>
            </a:r>
          </a:p>
          <a:p>
            <a:r>
              <a:rPr lang="en-US" dirty="0"/>
              <a:t>	impact = how much a NP affect the signal strength when it’s shifted</a:t>
            </a:r>
          </a:p>
          <a:p>
            <a:r>
              <a:rPr lang="en-US" dirty="0"/>
              <a:t>impact evaluated for each uncertainty by refitting with corresponding set of nuisance parameters fixed to their best fit values and varied by 1sigma and see how mu </a:t>
            </a:r>
            <a:r>
              <a:rPr lang="en-US" dirty="0" err="1"/>
              <a:t>fluatuate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A0C65-BEB4-C70B-7788-15EA5D147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19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A5E4D-7ADD-4EA9-15F3-25ED0CF0E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E0763-7BFD-6734-2BC7-78353B88B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4A4BC-C3CE-83AF-76E4-F7A615362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toroidal </a:t>
            </a:r>
            <a:r>
              <a:rPr lang="en-US" dirty="0" err="1"/>
              <a:t>lhc</a:t>
            </a:r>
            <a:r>
              <a:rPr lang="en-US" dirty="0"/>
              <a:t> apparatus</a:t>
            </a:r>
          </a:p>
          <a:p>
            <a:r>
              <a:rPr lang="en-US" dirty="0"/>
              <a:t>potential for 14 GeV</a:t>
            </a:r>
          </a:p>
          <a:p>
            <a:endParaRPr lang="en-US" dirty="0"/>
          </a:p>
          <a:p>
            <a:r>
              <a:rPr lang="en-US" dirty="0" err="1"/>
              <a:t>pT</a:t>
            </a:r>
            <a:r>
              <a:rPr lang="en-US" dirty="0"/>
              <a:t> always associated with an interaction vertex</a:t>
            </a:r>
          </a:p>
          <a:p>
            <a:r>
              <a:rPr lang="en-US" dirty="0"/>
              <a:t>missing transverse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1D9FE-0475-554D-62F2-BF79F3148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261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F2061-E5EE-6DC0-A337-642AF7FE9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484DE4-0976-0FC0-2A8F-28BAECFDB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2178C3-FD71-3B79-B414-E0BCDAE22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= difference between nominal and post fit values for a NP</a:t>
            </a:r>
          </a:p>
          <a:p>
            <a:r>
              <a:rPr lang="en-US" dirty="0"/>
              <a:t>large pull can mean mismatch between model &amp; data or NP is constrained by data</a:t>
            </a:r>
          </a:p>
          <a:p>
            <a:r>
              <a:rPr lang="en-US" dirty="0"/>
              <a:t>only modeling uncertainties shown since experimental uncertainties have minimal pull</a:t>
            </a:r>
          </a:p>
          <a:p>
            <a:endParaRPr lang="en-US" dirty="0"/>
          </a:p>
          <a:p>
            <a:r>
              <a:rPr lang="en-US" dirty="0"/>
              <a:t>largest pulls: </a:t>
            </a:r>
            <a:r>
              <a:rPr lang="en-US" dirty="0" err="1"/>
              <a:t>tttt</a:t>
            </a:r>
            <a:r>
              <a:rPr lang="en-US" dirty="0"/>
              <a:t> generator choice &amp; xsec, </a:t>
            </a:r>
            <a:r>
              <a:rPr lang="en-US" dirty="0" err="1"/>
              <a:t>ttZ</a:t>
            </a:r>
            <a:r>
              <a:rPr lang="en-US" dirty="0"/>
              <a:t> generator choice, </a:t>
            </a:r>
            <a:r>
              <a:rPr lang="en-US" dirty="0" err="1"/>
              <a:t>diboson</a:t>
            </a:r>
            <a:r>
              <a:rPr lang="en-US" dirty="0"/>
              <a:t> cross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2229-75FA-3BE6-08EF-E2F775C94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88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EAB64-4E34-C475-22DD-40DB8501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D47004-5A15-C621-8A6B-B3EBE877E9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B8BB4-482F-14B4-D947-9A4A0F93EF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 on mu -&gt; limit on cross section times branching ratio</a:t>
            </a:r>
          </a:p>
          <a:p>
            <a:r>
              <a:rPr lang="en-US" dirty="0"/>
              <a:t>region above line is excluded for cross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C4E0F-7849-6826-93BE-9E32FEF4E8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95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0A190-F86E-89F0-8096-CBB2748C6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548BE8-2F56-BE61-374E-A86EBB5BF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99F31-B108-D8C8-0FC6-4B56721E5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ttW</a:t>
            </a:r>
            <a:r>
              <a:rPr lang="en-US" dirty="0"/>
              <a:t>, </a:t>
            </a:r>
            <a:r>
              <a:rPr lang="en-US" dirty="0" err="1"/>
              <a:t>ttZ</a:t>
            </a:r>
            <a:r>
              <a:rPr lang="en-US" dirty="0"/>
              <a:t>, non-prompt leptons, charge mis 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C47EB-A148-498A-F0A1-32DEAC2CA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61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E5BF4-4153-0C59-B958-50434E298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488F9F-9D69-0323-7787-68EBD8416C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7A1FF-A012-58C0-D85E-8FC36F04D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ttW</a:t>
            </a:r>
            <a:r>
              <a:rPr lang="en-US" dirty="0"/>
              <a:t>, </a:t>
            </a:r>
            <a:r>
              <a:rPr lang="en-US" dirty="0" err="1"/>
              <a:t>ttZ</a:t>
            </a:r>
            <a:r>
              <a:rPr lang="en-US" dirty="0"/>
              <a:t>, non-prompt leptons, charge mis 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C792E-B300-F821-0CC9-EFA14FF28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239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944F3-9E67-2C2C-B2AF-975A7A3DE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0F4AB-2483-DB7E-7AE7-1BE068A32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828DD-B094-ABBE-3089-5E948414D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terminologies to explain later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working points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analysis regions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ssml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conversion leptons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AE485-E117-A449-AA2B-B468FC099E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411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865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F9FE7-5AD6-8909-98D5-C638E5125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B464EE-585E-B5A3-CADE-1AA3752D3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464C3-5036-870B-1A6A-26B5B546D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ttW</a:t>
            </a:r>
            <a:r>
              <a:rPr lang="en-US" dirty="0"/>
              <a:t>, </a:t>
            </a:r>
            <a:r>
              <a:rPr lang="en-US" dirty="0" err="1"/>
              <a:t>ttZ</a:t>
            </a:r>
            <a:r>
              <a:rPr lang="en-US" dirty="0"/>
              <a:t>, non-prompt leptons, charge mis 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F794F-5D23-6342-9C31-340FF2E3BB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34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trade off: b-tagging efficiency vs. b-jet purity/c- or light-jet rejection/</a:t>
            </a:r>
            <a:r>
              <a:rPr lang="en-US" dirty="0" err="1"/>
              <a:t>mistag</a:t>
            </a:r>
            <a:r>
              <a:rPr lang="en-US" dirty="0"/>
              <a:t>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05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B3242-F441-EC7E-03E8-583119D4B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59238-3055-C289-991D-998CBC024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F8C691B-D5C1-1634-4483-7C1533E765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2 b-jets and not 4: not 100% b-tagging efficiency</a:t>
                </a:r>
              </a:p>
              <a:p>
                <a:r>
                  <a:rPr lang="en-US" dirty="0"/>
                  <a:t>tight selection: lepton isolation discriminant to separate prompt &amp; non prompt leptons</a:t>
                </a:r>
                <a:endParaRPr lang="en-US" sz="1200" dirty="0">
                  <a:latin typeface="+mn-lt"/>
                </a:endParaRPr>
              </a:p>
              <a:p>
                <a:endParaRPr lang="en-US" sz="1200" dirty="0">
                  <a:latin typeface="+mn-lt"/>
                </a:endParaRPr>
              </a:p>
              <a:p>
                <a:r>
                  <a:rPr lang="en-US" sz="1200" dirty="0">
                    <a:latin typeface="+mn-lt"/>
                  </a:rPr>
                  <a:t>irreducible ~85%</a:t>
                </a:r>
              </a:p>
              <a:p>
                <a:r>
                  <a:rPr lang="en-US" sz="1200" dirty="0">
                    <a:latin typeface="+mn-lt"/>
                  </a:rPr>
                  <a:t>reducible ~15%</a:t>
                </a:r>
              </a:p>
              <a:p>
                <a:endParaRPr lang="en-US" sz="1200" dirty="0">
                  <a:latin typeface="+mn-lt"/>
                </a:endParaRPr>
              </a:p>
              <a:p>
                <a:r>
                  <a:rPr lang="en-US" sz="1200" dirty="0" err="1">
                    <a:latin typeface="+mn-lt"/>
                  </a:rPr>
                  <a:t>ttZ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ttH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ttt</a:t>
                </a:r>
                <a:r>
                  <a:rPr lang="en-US" sz="1200" dirty="0">
                    <a:latin typeface="+mn-lt"/>
                  </a:rPr>
                  <a:t> others: estimated by normalizing MC to measured SM cross section 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floating </a:t>
                </a:r>
                <a:r>
                  <a:rPr lang="en-US" dirty="0" err="1"/>
                  <a:t>ttW</a:t>
                </a:r>
                <a:endParaRPr lang="en-US" dirty="0"/>
              </a:p>
              <a:p>
                <a:r>
                  <a:rPr lang="en-US" dirty="0"/>
                  <a:t>• the large +jets background </a:t>
                </a:r>
                <a:r>
                  <a:rPr lang="en-US" dirty="0" err="1"/>
                  <a:t>normalisation</a:t>
                </a:r>
                <a:r>
                  <a:rPr lang="en-US" dirty="0"/>
                  <a:t> factor found in recent measurements in a similar phase space </a:t>
                </a:r>
                <a:r>
                  <a:rPr lang="en-US" dirty="0" err="1"/>
                  <a:t>ttH</a:t>
                </a:r>
                <a:r>
                  <a:rPr lang="en-US" dirty="0"/>
                  <a:t>(</a:t>
                </a:r>
                <a:r>
                  <a:rPr lang="en-US" dirty="0" err="1"/>
                  <a:t>H→multileptons</a:t>
                </a:r>
                <a:r>
                  <a:rPr lang="en-US" dirty="0"/>
                  <a:t>) </a:t>
                </a:r>
              </a:p>
              <a:p>
                <a:r>
                  <a:rPr lang="en-US" dirty="0"/>
                  <a:t>• the effect of missing electroweak corrections in the MC simulation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AB61F8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b="0" i="1" smtClean="0">
                        <a:solidFill>
                          <a:srgbClr val="AB61F8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b="0" i="1" smtClean="0">
                        <a:solidFill>
                          <a:srgbClr val="AB61F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>
                    <a:solidFill>
                      <a:srgbClr val="AB61F8"/>
                    </a:solidFill>
                    <a:latin typeface="+mn-lt"/>
                  </a:rPr>
                  <a:t> from heavy flavor decays (~12%)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D5"/>
                    </a:solidFill>
                    <a:latin typeface="+mn-lt"/>
                  </a:rPr>
                  <a:t>electrons from photon conversion in the detector (6.8%)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D5"/>
                    </a:solidFill>
                    <a:latin typeface="+mn-lt"/>
                  </a:rPr>
                  <a:t>pair production from a virtual photon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3"/>
                    </a:solidFill>
                    <a:latin typeface="+mn-lt"/>
                  </a:rPr>
                  <a:t>charge mis-identification (5.8%)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r>
                  <a:rPr lang="en-US" dirty="0"/>
                  <a:t>non-prompt leptons = leptons not originating from the main collision/not a direct decay product, or a </a:t>
                </a:r>
                <a:r>
                  <a:rPr lang="en-US" dirty="0" err="1"/>
                  <a:t>mistagged</a:t>
                </a:r>
                <a:r>
                  <a:rPr lang="en-US" dirty="0"/>
                  <a:t> jet from whatever</a:t>
                </a:r>
              </a:p>
              <a:p>
                <a:r>
                  <a:rPr lang="en-US" dirty="0"/>
                  <a:t>material conversion photon = pair production in material</a:t>
                </a:r>
              </a:p>
              <a:p>
                <a:r>
                  <a:rPr lang="en-US" dirty="0"/>
                  <a:t>charge </a:t>
                </a:r>
                <a:r>
                  <a:rPr lang="en-US" dirty="0" err="1"/>
                  <a:t>misID</a:t>
                </a:r>
                <a:r>
                  <a:rPr lang="en-US" dirty="0"/>
                  <a:t> = relevant for 2lss channel, caused by</a:t>
                </a:r>
              </a:p>
              <a:p>
                <a:r>
                  <a:rPr lang="en-US" dirty="0"/>
                  <a:t>• Bremsstrahlung photon emission followed by its conversion </a:t>
                </a:r>
              </a:p>
              <a:p>
                <a:r>
                  <a:rPr lang="en-US" dirty="0"/>
                  <a:t>• Mis-measured track curvature</a:t>
                </a:r>
              </a:p>
              <a:p>
                <a:pPr marL="2549409" lvl="3" indent="-34290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+mn-lt"/>
                  </a:rPr>
                  <a:t>rate parameterized as a function of electron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12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200" dirty="0">
                  <a:latin typeface="+mn-lt"/>
                </a:endParaRPr>
              </a:p>
              <a:p>
                <a:pPr marL="2549409" lvl="3" indent="-34290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+mn-lt"/>
                  </a:rPr>
                  <a:t>estimated with data driven method using Z-&gt;e+-e+-/e+-e-+ ratio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F8C691B-D5C1-1634-4483-7C1533E765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2 b-jets and not 4: not 100% b-tagging efficiency</a:t>
                </a:r>
              </a:p>
              <a:p>
                <a:r>
                  <a:rPr lang="en-US" dirty="0"/>
                  <a:t>tight selection: lepton isolation discriminant to separate prompt &amp; non prompt leptons</a:t>
                </a:r>
                <a:endParaRPr lang="en-US" sz="1200" dirty="0">
                  <a:latin typeface="+mn-lt"/>
                </a:endParaRPr>
              </a:p>
              <a:p>
                <a:endParaRPr lang="en-US" sz="1200" dirty="0">
                  <a:latin typeface="+mn-lt"/>
                </a:endParaRPr>
              </a:p>
              <a:p>
                <a:r>
                  <a:rPr lang="en-US" sz="1200" dirty="0">
                    <a:latin typeface="+mn-lt"/>
                  </a:rPr>
                  <a:t>irreducible ~85%</a:t>
                </a:r>
              </a:p>
              <a:p>
                <a:r>
                  <a:rPr lang="en-US" sz="1200" dirty="0">
                    <a:latin typeface="+mn-lt"/>
                  </a:rPr>
                  <a:t>reducible ~15%</a:t>
                </a:r>
              </a:p>
              <a:p>
                <a:endParaRPr lang="en-US" sz="1200" dirty="0">
                  <a:latin typeface="+mn-lt"/>
                </a:endParaRPr>
              </a:p>
              <a:p>
                <a:r>
                  <a:rPr lang="en-US" sz="1200" dirty="0" err="1">
                    <a:latin typeface="+mn-lt"/>
                  </a:rPr>
                  <a:t>ttZ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ttH</a:t>
                </a:r>
                <a:r>
                  <a:rPr lang="en-US" sz="1200" dirty="0">
                    <a:latin typeface="+mn-lt"/>
                  </a:rPr>
                  <a:t> </a:t>
                </a:r>
                <a:r>
                  <a:rPr lang="en-US" sz="1200" dirty="0" err="1">
                    <a:latin typeface="+mn-lt"/>
                  </a:rPr>
                  <a:t>ttt</a:t>
                </a:r>
                <a:r>
                  <a:rPr lang="en-US" sz="1200" dirty="0">
                    <a:latin typeface="+mn-lt"/>
                  </a:rPr>
                  <a:t> others: estimated by normalizing MC to measured SM cross section 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floating </a:t>
                </a:r>
                <a:r>
                  <a:rPr lang="en-US" dirty="0" err="1"/>
                  <a:t>ttW</a:t>
                </a:r>
                <a:endParaRPr lang="en-US" dirty="0"/>
              </a:p>
              <a:p>
                <a:r>
                  <a:rPr lang="en-US" dirty="0"/>
                  <a:t>• the large +jets background </a:t>
                </a:r>
                <a:r>
                  <a:rPr lang="en-US" dirty="0" err="1"/>
                  <a:t>normalisation</a:t>
                </a:r>
                <a:r>
                  <a:rPr lang="en-US" dirty="0"/>
                  <a:t> factor found in recent measurements in a similar phase space </a:t>
                </a:r>
                <a:r>
                  <a:rPr lang="en-US" dirty="0" err="1"/>
                  <a:t>ttH</a:t>
                </a:r>
                <a:r>
                  <a:rPr lang="en-US" dirty="0"/>
                  <a:t>(</a:t>
                </a:r>
                <a:r>
                  <a:rPr lang="en-US" dirty="0" err="1"/>
                  <a:t>H→multileptons</a:t>
                </a:r>
                <a:r>
                  <a:rPr lang="en-US" dirty="0"/>
                  <a:t>) </a:t>
                </a:r>
              </a:p>
              <a:p>
                <a:r>
                  <a:rPr lang="en-US" dirty="0"/>
                  <a:t>• the effect of missing electroweak corrections in the MC simulation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600" b="0" i="0">
                    <a:solidFill>
                      <a:srgbClr val="AB61F8"/>
                    </a:solidFill>
                    <a:latin typeface="Cambria Math" panose="02040503050406030204" pitchFamily="18" charset="0"/>
                  </a:rPr>
                  <a:t>𝑒/</a:t>
                </a:r>
                <a:r>
                  <a:rPr lang="en-US" sz="1600" b="0" i="0">
                    <a:solidFill>
                      <a:srgbClr val="AB61F8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𝜇</a:t>
                </a:r>
                <a:r>
                  <a:rPr lang="en-US" sz="1600" dirty="0">
                    <a:solidFill>
                      <a:srgbClr val="AB61F8"/>
                    </a:solidFill>
                    <a:latin typeface="+mn-lt"/>
                  </a:rPr>
                  <a:t> from heavy flavor decays (~12%)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D5"/>
                    </a:solidFill>
                    <a:latin typeface="+mn-lt"/>
                  </a:rPr>
                  <a:t>electrons from photon conversion in the detector (6.8%)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00D5"/>
                    </a:solidFill>
                    <a:latin typeface="+mn-lt"/>
                  </a:rPr>
                  <a:t>pair production from a virtual photon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3"/>
                    </a:solidFill>
                    <a:latin typeface="+mn-lt"/>
                  </a:rPr>
                  <a:t>charge mis-identification (5.8%)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r>
                  <a:rPr lang="en-US" dirty="0"/>
                  <a:t>non-prompt leptons = leptons not originating from the main collision/not a direct decay product, or a </a:t>
                </a:r>
                <a:r>
                  <a:rPr lang="en-US" dirty="0" err="1"/>
                  <a:t>mistagged</a:t>
                </a:r>
                <a:r>
                  <a:rPr lang="en-US" dirty="0"/>
                  <a:t> jet from whatever</a:t>
                </a:r>
              </a:p>
              <a:p>
                <a:r>
                  <a:rPr lang="en-US" dirty="0"/>
                  <a:t>material conversion photon = pair production in material</a:t>
                </a:r>
              </a:p>
              <a:p>
                <a:r>
                  <a:rPr lang="en-US" dirty="0"/>
                  <a:t>charge </a:t>
                </a:r>
                <a:r>
                  <a:rPr lang="en-US" dirty="0" err="1"/>
                  <a:t>misID</a:t>
                </a:r>
                <a:r>
                  <a:rPr lang="en-US" dirty="0"/>
                  <a:t> = relevant for 2lss channel, caused by</a:t>
                </a:r>
              </a:p>
              <a:p>
                <a:r>
                  <a:rPr lang="en-US" dirty="0"/>
                  <a:t>• Bremsstrahlung photon emission followed by its conversion </a:t>
                </a:r>
              </a:p>
              <a:p>
                <a:r>
                  <a:rPr lang="en-US" dirty="0"/>
                  <a:t>• Mis-measured track curvature</a:t>
                </a:r>
              </a:p>
              <a:p>
                <a:pPr marL="2549409" lvl="3" indent="-34290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+mn-lt"/>
                  </a:rPr>
                  <a:t>rate parameterized as a function of electron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𝑝_𝑇</a:t>
                </a:r>
                <a:r>
                  <a:rPr lang="en-US" sz="1200" dirty="0">
                    <a:latin typeface="+mn-lt"/>
                  </a:rPr>
                  <a:t> and </a:t>
                </a:r>
                <a:r>
                  <a:rPr lang="en-US" sz="1200" b="0" i="0">
                    <a:latin typeface="Cambria Math" panose="02040503050406030204" pitchFamily="18" charset="0"/>
                  </a:rPr>
                  <a:t>|</a:t>
                </a:r>
                <a:r>
                  <a:rPr lang="en-US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𝜂|</a:t>
                </a:r>
                <a:endParaRPr lang="en-US" sz="1200" dirty="0">
                  <a:latin typeface="+mn-lt"/>
                </a:endParaRPr>
              </a:p>
              <a:p>
                <a:pPr marL="2549409" lvl="3" indent="-34290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+mn-lt"/>
                  </a:rPr>
                  <a:t>estimated with data driven method using Z-&gt;e+-e+-/e+-e-+ ratio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200" dirty="0">
                  <a:latin typeface="+mn-lt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AD98A-4B03-2B70-C5BF-40DD676DA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19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9F035-AA3E-601A-8F42-B0F5EA6CA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27756-D324-C1B0-8E0A-86571E4B26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FA151-A10B-B5BF-C0FD-E3AE746C4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applied to each jet in addition to the ones from the hard scattering process</a:t>
            </a:r>
          </a:p>
          <a:p>
            <a:r>
              <a:rPr lang="en-US" dirty="0" err="1"/>
              <a:t>ttW</a:t>
            </a:r>
            <a:r>
              <a:rPr lang="en-US" dirty="0"/>
              <a:t> matrix element for same sign dilepton gives 4 jets in the hard process -&gt; starts at 4</a:t>
            </a:r>
          </a:p>
          <a:p>
            <a:endParaRPr lang="en-US" dirty="0"/>
          </a:p>
          <a:p>
            <a:r>
              <a:rPr lang="en-US" dirty="0"/>
              <a:t>exclusive jet cross section:  cross section of events with exactly N jets</a:t>
            </a:r>
          </a:p>
          <a:p>
            <a:r>
              <a:rPr lang="en-US" dirty="0"/>
              <a:t>staircase scaling: ratio of exclusive cross sections for successive jet multiplicities is constant i.e.  each additional jet is equally likely as the last</a:t>
            </a:r>
          </a:p>
          <a:p>
            <a:r>
              <a:rPr lang="en-US" dirty="0"/>
              <a:t>	sensitive to high jet multiplicity</a:t>
            </a:r>
          </a:p>
          <a:p>
            <a:r>
              <a:rPr lang="en-US" dirty="0"/>
              <a:t>Poisson scaling: follows Poisson distribution in jet multiplicity -&gt; increasing suppression of high jet multiplicities</a:t>
            </a:r>
          </a:p>
          <a:p>
            <a:r>
              <a:rPr lang="en-US" dirty="0"/>
              <a:t>	sensitive to low jet multiplicity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F323F-3C3D-C41A-3587-6E231BC74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4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0311C-5CC2-1BE3-C605-690205DAA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E2EE50-2750-EBE4-F0FD-27905841D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B72F32-AAE3-228F-DE9F-C65A202DC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units: natural units, c=h=1, energy in TeV/c^2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95A04-72C3-0D7E-D0BA-119F58785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60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53E94-8AF3-E850-0A62-6C529A57B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6514D-129A-5C9E-CFFB-24CD7DCDA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DA57A6-1D37-7C42-1898-91DC555C2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ttW</a:t>
            </a:r>
            <a:r>
              <a:rPr lang="en-US" dirty="0"/>
              <a:t>, </a:t>
            </a:r>
            <a:r>
              <a:rPr lang="en-US" dirty="0" err="1"/>
              <a:t>ttZ</a:t>
            </a:r>
            <a:r>
              <a:rPr lang="en-US" dirty="0"/>
              <a:t>, non-prompt leptons, charge mis 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24567-B244-536A-A1FF-FAC7AC5038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1269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19046-4D96-FF09-0BA3-AE95D172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9A2CF-405A-4359-AA42-B54DAA230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24506-2B02-3748-3F68-73016A7D7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dirty="0" err="1"/>
              <a:t>ttW</a:t>
            </a:r>
            <a:r>
              <a:rPr lang="en-US" dirty="0"/>
              <a:t>, </a:t>
            </a:r>
            <a:r>
              <a:rPr lang="en-US" dirty="0" err="1"/>
              <a:t>ttZ</a:t>
            </a:r>
            <a:r>
              <a:rPr lang="en-US" dirty="0"/>
              <a:t>, non-prompt leptons, charge mis 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FD1A9-ED93-A911-18E4-BBEC1C808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5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BF67-1371-20FF-1EA4-BC2EA7FDC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17BC7B-15EF-9EA7-48B2-6BBAEF299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18917-DC8A-4393-CA8F-68971ADE3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confinement -&gt; hadronization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CE9B2-1521-9E12-E669-BB1B780571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50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65DB6-7D1F-27D9-EDB2-28879AC69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626553-52C3-F1F2-B1AA-6F52C7920B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A0E1B8-582D-A1DE-33C1-7A3778622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EW theory also describes electromagnetism in the form of an unification with weak interaction above the EW symmetry breaking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C7D16-8075-B042-9EEB-A6FB60461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67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largest particle: Higgs 125 GeV; fermion b-quark 4 GeV</a:t>
            </a:r>
          </a:p>
          <a:p>
            <a:r>
              <a:rPr lang="en-US" dirty="0"/>
              <a:t>heavy top mass unexplained, many BSM theories predict exotic couplings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84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 unanswered question: dark matter, neutrino mass, matter-antimatter asymmetry, unification of strong and EW forces</a:t>
            </a:r>
          </a:p>
          <a:p>
            <a:r>
              <a:rPr lang="en-US" dirty="0"/>
              <a:t>new physics avenues: extended </a:t>
            </a:r>
            <a:r>
              <a:rPr lang="en-US" dirty="0" err="1"/>
              <a:t>higgs</a:t>
            </a:r>
            <a:r>
              <a:rPr lang="en-US" dirty="0"/>
              <a:t> sector from U(1)’ symmetry breaking, exotic production from Z’ decays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32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singlet = spin 0</a:t>
            </a:r>
          </a:p>
          <a:p>
            <a:r>
              <a:rPr lang="en-US" dirty="0"/>
              <a:t>strong coupling in decay and production</a:t>
            </a:r>
          </a:p>
          <a:p>
            <a:endParaRPr lang="en-US" dirty="0"/>
          </a:p>
          <a:p>
            <a:r>
              <a:rPr lang="en-US" dirty="0"/>
              <a:t>also loop level production, heavily depends on model choice</a:t>
            </a:r>
          </a:p>
          <a:p>
            <a:r>
              <a:rPr lang="en-US" dirty="0"/>
              <a:t>	suppressed by choice of chirality angle</a:t>
            </a:r>
          </a:p>
          <a:p>
            <a:r>
              <a:rPr lang="en-US" dirty="0" err="1"/>
              <a:t>tjZ</a:t>
            </a:r>
            <a:r>
              <a:rPr lang="en-US" dirty="0"/>
              <a:t>’/</a:t>
            </a:r>
            <a:r>
              <a:rPr lang="en-US" dirty="0" err="1"/>
              <a:t>tWZ</a:t>
            </a:r>
            <a:r>
              <a:rPr lang="en-US" dirty="0"/>
              <a:t>’ suppressed </a:t>
            </a:r>
            <a:r>
              <a:rPr lang="en-US" dirty="0" err="1"/>
              <a:t>minmally</a:t>
            </a:r>
            <a:r>
              <a:rPr lang="en-US" dirty="0"/>
              <a:t> under left handed interaction (theta=0)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A7140A-C450-2C40-8B49-2D3D3A70AB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01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14400" y="2015783"/>
            <a:ext cx="10363200" cy="155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18453B"/>
                </a:solidFill>
                <a:latin typeface="+mj-lt"/>
                <a:ea typeface="Montserrat"/>
                <a:cs typeface="Montserrat"/>
                <a:sym typeface="Montserrat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14400" y="3740727"/>
            <a:ext cx="10363200" cy="155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08/04/25</a:t>
            </a:r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H. Le, Dissertation Defense</a:t>
            </a:r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66B966ED-80E0-1146-BE89-D19FCEDC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1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1_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08/04/25</a:t>
            </a:r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H. Le, Dissertation Defense</a:t>
            </a:r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738B3BB-ABB6-4FB0-8ADF-6F5F552F3B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574A1BE-036D-4F30-A421-84647246C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294104"/>
            <a:ext cx="10515600" cy="2852737"/>
          </a:xfrm>
          <a:prstGeom prst="rect">
            <a:avLst/>
          </a:prstGeom>
        </p:spPr>
        <p:txBody>
          <a:bodyPr anchor="b"/>
          <a:lstStyle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lang="en-US" sz="6000" b="0" i="0" u="none" strike="noStrike" cap="none" dirty="0">
                <a:solidFill>
                  <a:srgbClr val="18453B"/>
                </a:solidFill>
                <a:latin typeface="+mj-l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0392124-BE3D-4EE3-9300-D50AB14B8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173829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400" b="0" i="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520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609600" y="1697705"/>
            <a:ext cx="10972800" cy="4063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61951" marR="0" lvl="0" indent="-231769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1219140" marR="0" lvl="1" indent="-304784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09" marR="0" lvl="2" indent="-431779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278" marR="0" lvl="3" indent="-431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848" marR="0" lvl="4" indent="-431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418" marR="0" lvl="5" indent="-431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6987" marR="0" lvl="6" indent="-431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557" marR="0" lvl="7" indent="-431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126" marR="0" lvl="8" indent="-43177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08/04/25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H. Le, Dissertation Defense</a:t>
            </a:r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66B966ED-80E0-1146-BE89-D19FCEDC874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Google Shape;26;p4">
            <a:extLst>
              <a:ext uri="{FF2B5EF4-FFF2-40B4-BE49-F238E27FC236}">
                <a16:creationId xmlns:a16="http://schemas.microsoft.com/office/drawing/2014/main" id="{9ABC3090-C50F-4E33-949F-F051EC0052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822610"/>
            <a:ext cx="10972800" cy="87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18453B"/>
                </a:solidFill>
                <a:latin typeface="+mj-lt"/>
                <a:ea typeface="Montserrat"/>
                <a:cs typeface="Montserrat"/>
                <a:sym typeface="Montserrat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87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D115A7-AED2-4704-A4B4-FF1A5617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-64655" y="6114015"/>
            <a:ext cx="12256655" cy="764305"/>
          </a:xfrm>
          <a:prstGeom prst="rect">
            <a:avLst/>
          </a:prstGeom>
        </p:spPr>
      </p:pic>
      <p:grpSp>
        <p:nvGrpSpPr>
          <p:cNvPr id="6" name="Google Shape;6;p1" descr="Green bar with white Michigan State University logo"/>
          <p:cNvGrpSpPr/>
          <p:nvPr/>
        </p:nvGrpSpPr>
        <p:grpSpPr>
          <a:xfrm>
            <a:off x="0" y="3"/>
            <a:ext cx="12192000" cy="701241"/>
            <a:chOff x="0" y="0"/>
            <a:chExt cx="9144000" cy="525931"/>
          </a:xfrm>
        </p:grpSpPr>
        <p:sp>
          <p:nvSpPr>
            <p:cNvPr id="7" name="Google Shape;7;p1"/>
            <p:cNvSpPr/>
            <p:nvPr/>
          </p:nvSpPr>
          <p:spPr>
            <a:xfrm>
              <a:off x="0" y="480212"/>
              <a:ext cx="9144000" cy="45719"/>
            </a:xfrm>
            <a:prstGeom prst="rect">
              <a:avLst/>
            </a:prstGeom>
            <a:solidFill>
              <a:srgbClr val="67C52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0"/>
              <a:ext cx="9144000" cy="490559"/>
            </a:xfrm>
            <a:prstGeom prst="rect">
              <a:avLst/>
            </a:prstGeom>
            <a:solidFill>
              <a:srgbClr val="18453B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+mn-lt"/>
                <a:ea typeface="Arial"/>
                <a:cs typeface="Arial"/>
                <a:sym typeface="Arial"/>
              </a:endParaRPr>
            </a:p>
          </p:txBody>
        </p:sp>
        <p:pic>
          <p:nvPicPr>
            <p:cNvPr id="9" name="Google Shape;9;p1" descr="Michigan State University log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09791" y="124350"/>
              <a:ext cx="2914883" cy="2460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08/04/25</a:t>
            </a:r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H. Le, Dissertation Defense</a:t>
            </a: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66B966ED-80E0-1146-BE89-D19FCEDC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677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1.png"/><Relationship Id="rId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48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4.01678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1.01136" TargetMode="External"/><Relationship Id="rId2" Type="http://schemas.openxmlformats.org/officeDocument/2006/relationships/hyperlink" Target="https://arxiv.org/abs/2304.01678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0.png"/><Relationship Id="rId5" Type="http://schemas.openxmlformats.org/officeDocument/2006/relationships/image" Target="../media/image570.png"/><Relationship Id="rId4" Type="http://schemas.openxmlformats.org/officeDocument/2006/relationships/hyperlink" Target="https://arxiv.org/abs/2303.1506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83.png"/><Relationship Id="rId4" Type="http://schemas.openxmlformats.org/officeDocument/2006/relationships/image" Target="../media/image82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959054-6C26-781D-1841-44DFE2FB3E3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0" y="888130"/>
                <a:ext cx="12192000" cy="1944624"/>
              </a:xfrm>
            </p:spPr>
            <p:txBody>
              <a:bodyPr/>
              <a:lstStyle/>
              <a:p>
                <a:pPr algn="ctr"/>
                <a:r>
                  <a:rPr lang="en-US" sz="4000" dirty="0"/>
                  <a:t>Search for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40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4000" dirty="0"/>
                  <a:t> production </a:t>
                </a:r>
                <a:br>
                  <a:rPr lang="en-US" sz="4000" dirty="0"/>
                </a:br>
                <a:r>
                  <a:rPr lang="en-US" sz="4000" dirty="0"/>
                  <a:t>in the multilepton final state in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/>
                  <a:t>collisions </a:t>
                </a:r>
                <a:br>
                  <a:rPr lang="en-US" sz="4000"/>
                </a:br>
                <a:r>
                  <a:rPr lang="en-US" sz="4000"/>
                  <a:t>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 err="1"/>
                  <a:t>TeV</a:t>
                </a:r>
                <a:r>
                  <a:rPr lang="en-US" sz="4000" dirty="0"/>
                  <a:t> with the ATLAS detector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959054-6C26-781D-1841-44DFE2FB3E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0" y="888130"/>
                <a:ext cx="12192000" cy="1944624"/>
              </a:xfrm>
              <a:blipFill>
                <a:blip r:embed="rId2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007D517E-2E94-A38D-AFD9-DDBC39A79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399" y="2767584"/>
            <a:ext cx="10363200" cy="1058486"/>
          </a:xfrm>
        </p:spPr>
        <p:txBody>
          <a:bodyPr/>
          <a:lstStyle/>
          <a:p>
            <a:pPr algn="ctr"/>
            <a:r>
              <a:rPr lang="en-US" b="1" dirty="0"/>
              <a:t>Hieu Le</a:t>
            </a:r>
          </a:p>
          <a:p>
            <a:pPr algn="ctr"/>
            <a:r>
              <a:rPr lang="en-US" dirty="0"/>
              <a:t>Dissertation Defense - August 4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2AF20D1-C93B-141A-1D73-70F67CB18ACB}"/>
              </a:ext>
            </a:extLst>
          </p:cNvPr>
          <p:cNvSpPr txBox="1">
            <a:spLocks/>
          </p:cNvSpPr>
          <p:nvPr/>
        </p:nvSpPr>
        <p:spPr>
          <a:xfrm>
            <a:off x="4716516" y="3740726"/>
            <a:ext cx="2758965" cy="2379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ctr"/>
            <a:r>
              <a:rPr lang="en-US" sz="2000" b="1" dirty="0"/>
              <a:t>Thesis committee</a:t>
            </a:r>
          </a:p>
          <a:p>
            <a:pPr algn="ctr"/>
            <a:r>
              <a:rPr lang="en-US" sz="2000" dirty="0"/>
              <a:t>Reinhard </a:t>
            </a:r>
            <a:r>
              <a:rPr lang="en-US" sz="2000" dirty="0" err="1"/>
              <a:t>Schwienhorst</a:t>
            </a:r>
            <a:r>
              <a:rPr lang="en-US" sz="2000" dirty="0"/>
              <a:t>*</a:t>
            </a:r>
          </a:p>
          <a:p>
            <a:pPr algn="ctr"/>
            <a:r>
              <a:rPr lang="en-US" sz="2000" dirty="0"/>
              <a:t>Wade Fisher</a:t>
            </a:r>
          </a:p>
          <a:p>
            <a:pPr algn="ctr"/>
            <a:r>
              <a:rPr lang="en-US" sz="2000" dirty="0"/>
              <a:t>Johannes </a:t>
            </a:r>
            <a:r>
              <a:rPr lang="en-US" sz="2000" dirty="0" err="1"/>
              <a:t>Pollanen</a:t>
            </a:r>
            <a:endParaRPr lang="en-US" sz="2000" dirty="0"/>
          </a:p>
          <a:p>
            <a:pPr algn="ctr"/>
            <a:r>
              <a:rPr lang="en-US" sz="2000" dirty="0"/>
              <a:t>Remco Zegers</a:t>
            </a:r>
          </a:p>
          <a:p>
            <a:pPr algn="ctr"/>
            <a:r>
              <a:rPr lang="en-US" sz="2000" dirty="0"/>
              <a:t>Yuying Xie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F72763A-9F95-57BB-FC7F-A511F818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2" y="4209341"/>
            <a:ext cx="3750233" cy="155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2465745-BC01-FB1D-F9B2-C4E75C7A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144" y="4071466"/>
            <a:ext cx="1718178" cy="171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351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D75070-82A3-40F8-753F-566703D44FE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7985760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Heaviest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elementary particle: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172.5 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Close to the electroweak symmetry breaking scale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Strong coupling with the Higgs boson and to many hypothetical BSM resonances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Very short </a:t>
                </a: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lifetime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−24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decays before hadronizing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Branching ratio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close to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100%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boson can decay hadronically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68%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 leptonically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32%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Produced largely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pairs via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𝑔𝑔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fusion 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annihilation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D75070-82A3-40F8-753F-566703D44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7985760" cy="406394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45C4BF-6E8B-93DF-FBA3-EFB67DB8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quark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3A808-08AE-85AC-D30D-6312BC83F45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98571-9BB2-8489-2C03-0B4C1149D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2" descr="1: A parton-level description of the production of a top-antitop pair... |  Download Scientific Diagram">
            <a:extLst>
              <a:ext uri="{FF2B5EF4-FFF2-40B4-BE49-F238E27FC236}">
                <a16:creationId xmlns:a16="http://schemas.microsoft.com/office/drawing/2014/main" id="{811B365C-EE10-3AE6-7CF1-B6B755EC0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" t="7152" r="62642" b="26906"/>
          <a:stretch/>
        </p:blipFill>
        <p:spPr bwMode="auto">
          <a:xfrm>
            <a:off x="8402993" y="1211783"/>
            <a:ext cx="3179407" cy="443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F4B73-0080-1075-3EB5-C440FA9178D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21910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4BAA9-ECB4-19CF-73B5-8D557EA1B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8FBFD22-0D5D-F45A-897E-018A96DDAC2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Standard Model imperfect, with many unanswered questions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Many BSM extensions of the SM predict a hypothetical gauge boson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resulting from breaking additional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symmetries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similar to electroweak symmetry breaking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Discovery implications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Extended Higgs sector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symmetry breaking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New particle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decay products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…and more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8FBFD22-0D5D-F45A-897E-018A96DDAC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06394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ADDE6D9-54A5-BAA4-EA41-2A887CB2A30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Beyond the Standard Model </a:t>
                </a:r>
                <a:r>
                  <a:rPr lang="en-US" dirty="0">
                    <a:latin typeface="Calibri" panose="020F0502020204030204" pitchFamily="34" charset="0"/>
                  </a:rPr>
                  <a:t>–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boson 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ADDE6D9-54A5-BAA4-EA41-2A887CB2A3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12" t="-7143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AAD5C-1F2A-0843-6525-82FA6F59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7A0688-3D28-4CB0-A5FA-D7094A2C83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D7007-EB78-A853-7B1D-A6628940B88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204543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57B46-FA6D-2D41-0245-DC0343DD4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D2BABF-AE2D-09F5-6519-3667ED50B41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7519577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Simplified top-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philic</a:t>
                </a:r>
                <a:r>
                  <a:rPr lang="en-US" sz="2000" dirty="0">
                    <a:solidFill>
                      <a:schemeClr val="tx1"/>
                    </a:solidFill>
                  </a:rPr>
                  <a:t> color singlet model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Assumption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: strong coupling only to the top quark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b="1" dirty="0" err="1">
                    <a:solidFill>
                      <a:schemeClr val="tx1"/>
                    </a:solidFill>
                    <a:latin typeface="+mn-lt"/>
                  </a:rPr>
                  <a:t>Lagrangian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: top-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coupling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; chirality angle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; chirality projection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</a:t>
                </a: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Tree-level production channels: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Final states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rgbClr val="00B050"/>
                    </a:solidFill>
                    <a:latin typeface="+mn-lt"/>
                  </a:rPr>
                  <a:t> 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(four-top)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𝑡𝑊𝑍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(three-top)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cross section larger than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𝑡𝑗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𝑡𝑊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by a factor of 2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D2BABF-AE2D-09F5-6519-3667ED50B4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7519577" cy="406394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BAA3D5B-2166-FBE9-5F66-0ABAA338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</a:t>
            </a:r>
            <a:r>
              <a:rPr lang="en-US" dirty="0" err="1"/>
              <a:t>philic</a:t>
            </a:r>
            <a:r>
              <a:rPr lang="en-US" dirty="0"/>
              <a:t> vector particle model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4F4F9-9153-F14E-38E7-3149F8D5C19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724E4-861B-80F3-5C67-0DAE3318A0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BDDADD-C222-4EB6-AD60-5073F255F0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H. Le, Dissertation Defense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DA48709-4FDC-FA99-0A2B-7EC55E905C67}"/>
              </a:ext>
            </a:extLst>
          </p:cNvPr>
          <p:cNvGrpSpPr/>
          <p:nvPr/>
        </p:nvGrpSpPr>
        <p:grpSpPr>
          <a:xfrm>
            <a:off x="1020318" y="4288532"/>
            <a:ext cx="7056882" cy="1672932"/>
            <a:chOff x="-3003550" y="2603011"/>
            <a:chExt cx="10553700" cy="2501901"/>
          </a:xfrm>
        </p:grpSpPr>
        <p:pic>
          <p:nvPicPr>
            <p:cNvPr id="10" name="Picture 9" descr="A diagram of a physical model&#10;&#10;AI-generated content may be incorrect.">
              <a:extLst>
                <a:ext uri="{FF2B5EF4-FFF2-40B4-BE49-F238E27FC236}">
                  <a16:creationId xmlns:a16="http://schemas.microsoft.com/office/drawing/2014/main" id="{7FA84CBF-D1DF-402E-AFB9-53E220869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350" y="2603011"/>
              <a:ext cx="3517900" cy="2501900"/>
            </a:xfrm>
            <a:prstGeom prst="rect">
              <a:avLst/>
            </a:prstGeom>
          </p:spPr>
        </p:pic>
        <p:pic>
          <p:nvPicPr>
            <p:cNvPr id="12" name="Picture 11" descr="A diagram of a circuit&#10;&#10;AI-generated content may be incorrect.">
              <a:extLst>
                <a:ext uri="{FF2B5EF4-FFF2-40B4-BE49-F238E27FC236}">
                  <a16:creationId xmlns:a16="http://schemas.microsoft.com/office/drawing/2014/main" id="{C13B368C-1DA7-A9E5-D12A-40F38C80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2250" y="2603012"/>
              <a:ext cx="3517900" cy="2501900"/>
            </a:xfrm>
            <a:prstGeom prst="rect">
              <a:avLst/>
            </a:prstGeom>
          </p:spPr>
        </p:pic>
        <p:pic>
          <p:nvPicPr>
            <p:cNvPr id="14" name="Picture 13" descr="A diagram of a spiraling device&#10;&#10;AI-generated content may be incorrect.">
              <a:extLst>
                <a:ext uri="{FF2B5EF4-FFF2-40B4-BE49-F238E27FC236}">
                  <a16:creationId xmlns:a16="http://schemas.microsoft.com/office/drawing/2014/main" id="{CEE9FE9F-FA03-7FD4-27D3-DFD2307C4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03550" y="2660159"/>
              <a:ext cx="3517900" cy="23876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9ABD2C4-AC5F-7D09-3131-756B20E154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3047161"/>
            <a:ext cx="3962162" cy="313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6F14DE-C7AC-8E05-6EB8-905510BF0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588" y="931923"/>
            <a:ext cx="3554823" cy="10516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4EC615-F9C1-8A5A-CEB8-6909B629AE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73837" y="2106658"/>
            <a:ext cx="135890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A76B5A-88A7-613F-A892-1270F08B69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6015" y="2591543"/>
            <a:ext cx="160020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ECB704-F824-1A2B-3162-6C382E9191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53353" y="2533473"/>
            <a:ext cx="16002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1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C3225C7-F3D7-0B71-B5A3-9532723AEF15}"/>
              </a:ext>
            </a:extLst>
          </p:cNvPr>
          <p:cNvGrpSpPr/>
          <p:nvPr/>
        </p:nvGrpSpPr>
        <p:grpSpPr>
          <a:xfrm>
            <a:off x="7084423" y="1606516"/>
            <a:ext cx="4799486" cy="3553779"/>
            <a:chOff x="3663950" y="1758950"/>
            <a:chExt cx="5722469" cy="33497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7A2C46D-7CBA-9130-F22D-D74059164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2319" y="1768615"/>
              <a:ext cx="4864100" cy="33401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6B0ED4-900A-F201-EFAA-DE77A33BC957}"/>
                </a:ext>
              </a:extLst>
            </p:cNvPr>
            <p:cNvSpPr/>
            <p:nvPr/>
          </p:nvSpPr>
          <p:spPr>
            <a:xfrm>
              <a:off x="3663950" y="1758950"/>
              <a:ext cx="1497147" cy="1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7A524E-51C4-8B71-8EAC-CE91CFC13DEC}"/>
                </a:ext>
              </a:extLst>
            </p:cNvPr>
            <p:cNvSpPr/>
            <p:nvPr/>
          </p:nvSpPr>
          <p:spPr>
            <a:xfrm>
              <a:off x="3663950" y="4521896"/>
              <a:ext cx="2081391" cy="526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8D86BF-AA8E-5B30-799C-F4789AEA3370}"/>
                </a:ext>
              </a:extLst>
            </p:cNvPr>
            <p:cNvSpPr/>
            <p:nvPr/>
          </p:nvSpPr>
          <p:spPr>
            <a:xfrm>
              <a:off x="3663950" y="3832963"/>
              <a:ext cx="1497147" cy="3604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D75070-82A3-40F8-753F-566703D44FE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7120128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→4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0/1/</a:t>
                </a:r>
                <a:r>
                  <a:rPr lang="en-US" dirty="0">
                    <a:solidFill>
                      <a:srgbClr val="00B050"/>
                    </a:solidFill>
                    <a:latin typeface="+mn-lt"/>
                  </a:rPr>
                  <a:t>2/3+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𝜐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pairs; 8/6/</a:t>
                </a:r>
                <a:r>
                  <a:rPr lang="en-US" dirty="0">
                    <a:solidFill>
                      <a:srgbClr val="00B050"/>
                    </a:solidFill>
                    <a:latin typeface="+mn-lt"/>
                  </a:rPr>
                  <a:t>4/2-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jets &amp; 4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-jets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High jet multiplicity &amp; total energy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Three types of final states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all hadronic/0 lepton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1 lepton/2 opposite-sign leptons (1LOS)</a:t>
                </a:r>
              </a:p>
              <a:p>
                <a:pPr marL="1608138" lvl="2" indent="-3873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large branching ratio, but dominated by background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-associated processes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2 same-sign leptons/3+ leptons (multilepton - </a:t>
                </a:r>
                <a:r>
                  <a:rPr lang="en-US" dirty="0">
                    <a:solidFill>
                      <a:srgbClr val="00B050"/>
                    </a:solidFill>
                    <a:latin typeface="+mn-lt"/>
                  </a:rPr>
                  <a:t>SSML</a:t>
                </a:r>
                <a:r>
                  <a:rPr lang="en-US" dirty="0">
                    <a:latin typeface="+mn-lt"/>
                  </a:rPr>
                  <a:t>)</a:t>
                </a:r>
              </a:p>
              <a:p>
                <a:pPr marL="1608138" lvl="2" indent="-3873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FF0000"/>
                    </a:solidFill>
                    <a:latin typeface="+mn-lt"/>
                  </a:rPr>
                  <a:t>smaller branching ratio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, but has </a:t>
                </a:r>
                <a:r>
                  <a:rPr lang="en-US" sz="1800" dirty="0">
                    <a:solidFill>
                      <a:srgbClr val="00B050"/>
                    </a:solidFill>
                    <a:latin typeface="+mn-lt"/>
                  </a:rPr>
                  <a:t>unique signal signature 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&amp;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>
                    <a:solidFill>
                      <a:srgbClr val="00B050"/>
                    </a:solidFill>
                    <a:latin typeface="+mn-lt"/>
                  </a:rPr>
                  <a:t>low level of SM QCD background contamination</a:t>
                </a:r>
                <a:endParaRPr lang="en-US" dirty="0">
                  <a:solidFill>
                    <a:srgbClr val="00B050"/>
                  </a:solidFill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D75070-82A3-40F8-753F-566703D44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7120128" cy="406394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E45C4BF-6E8B-93DF-FBA3-EFB67DB872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Decay channels: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E45C4BF-6E8B-93DF-FBA3-EFB67DB87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12" t="-7143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28EE2-E4B3-9893-4343-A6A9824C850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6E430-7634-2033-15D1-CAE68AB30D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13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6CE6D2-3BAB-8332-A797-172157070C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292826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C6FA1-0C0D-D7BC-36A4-4109CFFED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39C3B3-1737-B4D4-217F-CAF57AF5B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82037"/>
            <a:ext cx="10363200" cy="1558690"/>
          </a:xfrm>
        </p:spPr>
        <p:txBody>
          <a:bodyPr/>
          <a:lstStyle/>
          <a:p>
            <a:r>
              <a:rPr lang="en-US" dirty="0"/>
              <a:t>Analysis strategy</a:t>
            </a:r>
          </a:p>
        </p:txBody>
      </p:sp>
    </p:spTree>
    <p:extLst>
      <p:ext uri="{BB962C8B-B14F-4D97-AF65-F5344CB8AC3E}">
        <p14:creationId xmlns:p14="http://schemas.microsoft.com/office/powerpoint/2010/main" val="1131926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7728C-CA9E-2E62-827A-7646D4EDD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119C936-0E88-8F76-09F0-958D68990E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43487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Data</a:t>
                </a:r>
                <a:r>
                  <a:rPr lang="en-US" dirty="0">
                    <a:solidFill>
                      <a:schemeClr val="tx1"/>
                    </a:solidFill>
                  </a:rPr>
                  <a:t>: LHC Run 2,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fb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data ~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collisions @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=13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TeV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Simulation</a:t>
                </a:r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Monte Carlo (MC) simulated samples are used to optimize analysis configurations before unblinding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General steps</a:t>
                </a:r>
              </a:p>
              <a:p>
                <a:pPr marL="2054140" lvl="2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+mn-lt"/>
                  </a:rPr>
                  <a:t>Event generation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: simulate the physics process at basic </a:t>
                </a: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parton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level</a:t>
                </a:r>
              </a:p>
              <a:p>
                <a:pPr marL="2054140" lvl="2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+mn-lt"/>
                  </a:rPr>
                  <a:t>Parton showering &amp; hadronization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: model QCD radiation, hadronization &amp; decays</a:t>
                </a:r>
              </a:p>
              <a:p>
                <a:pPr marL="2054140" lvl="2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+mn-lt"/>
                  </a:rPr>
                  <a:t>Detector simulation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: add pile-up and detector effects,</a:t>
                </a:r>
              </a:p>
              <a:p>
                <a:pPr marL="1444571" lvl="1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  <a:latin typeface="+mn-lt"/>
                  </a:rPr>
                  <a:t>Six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signal samples</a:t>
                </a:r>
              </a:p>
              <a:p>
                <a:pPr marL="2054140" lvl="2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1000, 1250, 1500, 2000, 2500, 3000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GeV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n-lt"/>
                </a:endParaRPr>
              </a:p>
              <a:p>
                <a:pPr marL="2054140" lvl="2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top coupling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; chirality angle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/4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119C936-0E88-8F76-09F0-958D68990E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43487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2BA393-D388-D5A6-382C-A337E072A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samples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500D8-F4AF-2B9D-915F-CF558E4900C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BCFBA-275C-754A-D30B-575228A2F1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15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DD1BF4-15CC-6E70-1F19-0F4EB57FF3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4210538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78A2B-3D3C-FD32-2EF4-6AD670DA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23BA3-E4CA-C201-E300-5BA0AD6F3B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8211747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Backgrounds (BGs): processes that mimic signal signature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Needs to be separated from signal (signal extraction)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tx1"/>
                  </a:solidFill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0B050"/>
                    </a:solidFill>
                  </a:rPr>
                  <a:t>Irreducible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similar final state, primary analysis background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u="sng" dirty="0">
                    <a:solidFill>
                      <a:schemeClr val="tx1"/>
                    </a:solidFill>
                    <a:latin typeface="+mn-lt"/>
                  </a:rPr>
                  <a:t>Dominant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: SM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tx1"/>
                    </a:solidFill>
                  </a:rPr>
                  <a:t>Reducible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similar final state from reconstruction &amp; detector effects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misidentified charge, photon conversion electrons, etc.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u="sng" dirty="0">
                    <a:solidFill>
                      <a:schemeClr val="tx1"/>
                    </a:solidFill>
                    <a:latin typeface="+mn-lt"/>
                  </a:rPr>
                  <a:t>Dominant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: </a:t>
                </a:r>
                <a:r>
                  <a:rPr lang="en-US" dirty="0">
                    <a:solidFill>
                      <a:srgbClr val="FF00D5"/>
                    </a:solidFill>
                    <a:latin typeface="+mn-lt"/>
                  </a:rPr>
                  <a:t>fake/non-prompt leptons</a:t>
                </a:r>
                <a:endParaRPr lang="en-US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1623BA3-E4CA-C201-E300-5BA0AD6F3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8211747" cy="406394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85B7439-11D7-24CD-FD8F-B6F9900A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backgrounds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A41BA-D9D2-B30B-F6E2-347AE8A1436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84422-67E3-5C8C-B9A8-ACBE63D192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16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2FE617-6FD1-0129-49F1-C123130BFAD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467AC8-ABBD-1A8A-B742-E543E24D69CE}"/>
              </a:ext>
            </a:extLst>
          </p:cNvPr>
          <p:cNvGrpSpPr/>
          <p:nvPr/>
        </p:nvGrpSpPr>
        <p:grpSpPr>
          <a:xfrm>
            <a:off x="8737600" y="791931"/>
            <a:ext cx="3309847" cy="5185914"/>
            <a:chOff x="8737600" y="791931"/>
            <a:chExt cx="3309847" cy="518591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AA3099-5C55-58F2-A0E2-BD6B2B41CEC0}"/>
                </a:ext>
              </a:extLst>
            </p:cNvPr>
            <p:cNvGrpSpPr/>
            <p:nvPr/>
          </p:nvGrpSpPr>
          <p:grpSpPr>
            <a:xfrm>
              <a:off x="8737600" y="791931"/>
              <a:ext cx="3309847" cy="2778922"/>
              <a:chOff x="8923404" y="1201479"/>
              <a:chExt cx="2701977" cy="2268559"/>
            </a:xfrm>
          </p:grpSpPr>
          <p:pic>
            <p:nvPicPr>
              <p:cNvPr id="13" name="Picture 12" descr="A chart of different colors&#10;&#10;AI-generated content may be incorrect.">
                <a:extLst>
                  <a:ext uri="{FF2B5EF4-FFF2-40B4-BE49-F238E27FC236}">
                    <a16:creationId xmlns:a16="http://schemas.microsoft.com/office/drawing/2014/main" id="{0FC50D0E-1003-B901-86CF-513CB99A8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1852" t="77785" r="23016" b="2727"/>
              <a:stretch>
                <a:fillRect/>
              </a:stretch>
            </p:blipFill>
            <p:spPr>
              <a:xfrm>
                <a:off x="8923404" y="1201479"/>
                <a:ext cx="2701977" cy="2268559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7C28F2-E344-C7B3-784B-EBDB0CE056FE}"/>
                  </a:ext>
                </a:extLst>
              </p:cNvPr>
              <p:cNvSpPr txBox="1"/>
              <p:nvPr/>
            </p:nvSpPr>
            <p:spPr>
              <a:xfrm>
                <a:off x="10187642" y="1325994"/>
                <a:ext cx="4654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7%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AB9D49-2727-9DEC-DC5E-E63CCE3EB2AB}"/>
                  </a:ext>
                </a:extLst>
              </p:cNvPr>
              <p:cNvSpPr txBox="1"/>
              <p:nvPr/>
            </p:nvSpPr>
            <p:spPr>
              <a:xfrm>
                <a:off x="9732278" y="2732775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28%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9C5762-A71C-7A61-57B3-B67D9D859529}"/>
                  </a:ext>
                </a:extLst>
              </p:cNvPr>
              <p:cNvSpPr txBox="1"/>
              <p:nvPr/>
            </p:nvSpPr>
            <p:spPr>
              <a:xfrm>
                <a:off x="9562625" y="1819214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14%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60DCFB-69BD-E036-861A-0E53C2A6B111}"/>
                  </a:ext>
                </a:extLst>
              </p:cNvPr>
              <p:cNvSpPr txBox="1"/>
              <p:nvPr/>
            </p:nvSpPr>
            <p:spPr>
              <a:xfrm>
                <a:off x="11025603" y="2388721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8%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695E1B7-8B3C-A90B-CF95-44C6B3F9E155}"/>
                  </a:ext>
                </a:extLst>
              </p:cNvPr>
              <p:cNvSpPr txBox="1"/>
              <p:nvPr/>
            </p:nvSpPr>
            <p:spPr>
              <a:xfrm>
                <a:off x="11098214" y="2047841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3%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5D56E9-D300-DE1E-57A1-3A656E61D407}"/>
                  </a:ext>
                </a:extLst>
              </p:cNvPr>
              <p:cNvSpPr txBox="1"/>
              <p:nvPr/>
            </p:nvSpPr>
            <p:spPr>
              <a:xfrm>
                <a:off x="11049628" y="1829929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6%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D818A0-05A1-F3E7-34F8-94C8DDCD8BCD}"/>
                  </a:ext>
                </a:extLst>
              </p:cNvPr>
              <p:cNvSpPr txBox="1"/>
              <p:nvPr/>
            </p:nvSpPr>
            <p:spPr>
              <a:xfrm>
                <a:off x="10903553" y="1592405"/>
                <a:ext cx="616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5%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91EE30-05F5-0442-2C84-D0D67673D442}"/>
                  </a:ext>
                </a:extLst>
              </p:cNvPr>
              <p:cNvSpPr txBox="1"/>
              <p:nvPr/>
            </p:nvSpPr>
            <p:spPr>
              <a:xfrm>
                <a:off x="10716417" y="1439995"/>
                <a:ext cx="5926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5%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CCBAD8C-4B8E-696C-F1B4-4A539D647B68}"/>
                  </a:ext>
                </a:extLst>
              </p:cNvPr>
              <p:cNvSpPr txBox="1"/>
              <p:nvPr/>
            </p:nvSpPr>
            <p:spPr>
              <a:xfrm>
                <a:off x="10657308" y="2769963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12%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853BF66-261E-BFC6-A64A-98411BFDFD59}"/>
                </a:ext>
              </a:extLst>
            </p:cNvPr>
            <p:cNvGrpSpPr/>
            <p:nvPr/>
          </p:nvGrpSpPr>
          <p:grpSpPr>
            <a:xfrm>
              <a:off x="9371650" y="3526597"/>
              <a:ext cx="2484873" cy="1115340"/>
              <a:chOff x="9371650" y="3526597"/>
              <a:chExt cx="2484873" cy="111534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9AF5301-4966-326B-1A8E-52FA724FB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66741"/>
              <a:stretch>
                <a:fillRect/>
              </a:stretch>
            </p:blipFill>
            <p:spPr>
              <a:xfrm>
                <a:off x="9371650" y="3526597"/>
                <a:ext cx="2484873" cy="812432"/>
              </a:xfrm>
              <a:prstGeom prst="rect">
                <a:avLst/>
              </a:prstGeom>
            </p:spPr>
          </p:pic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531B753-9BE3-7E7A-B8D0-1CF113C139F3}"/>
                  </a:ext>
                </a:extLst>
              </p:cNvPr>
              <p:cNvGrpSpPr/>
              <p:nvPr/>
            </p:nvGrpSpPr>
            <p:grpSpPr>
              <a:xfrm>
                <a:off x="9371650" y="4230891"/>
                <a:ext cx="2484873" cy="411046"/>
                <a:chOff x="9371650" y="4230891"/>
                <a:chExt cx="2484873" cy="41104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AEB79403-643F-9681-FDC1-94AF46F5E4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t="87600"/>
                <a:stretch>
                  <a:fillRect/>
                </a:stretch>
              </p:blipFill>
              <p:spPr>
                <a:xfrm>
                  <a:off x="9371650" y="4339029"/>
                  <a:ext cx="2484873" cy="302908"/>
                </a:xfrm>
                <a:prstGeom prst="rect">
                  <a:avLst/>
                </a:prstGeom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63D30CC-944B-5F23-84AD-2901633FFD2D}"/>
                    </a:ext>
                  </a:extLst>
                </p:cNvPr>
                <p:cNvSpPr/>
                <p:nvPr/>
              </p:nvSpPr>
              <p:spPr>
                <a:xfrm>
                  <a:off x="9976455" y="4230891"/>
                  <a:ext cx="387553" cy="288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475CB00-20B1-BBC2-924B-7743DCFDB8E0}"/>
                    </a:ext>
                  </a:extLst>
                </p:cNvPr>
                <p:cNvSpPr/>
                <p:nvPr/>
              </p:nvSpPr>
              <p:spPr>
                <a:xfrm>
                  <a:off x="10614086" y="4327050"/>
                  <a:ext cx="698650" cy="288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9D33EE6-157B-0C73-1A7F-FE9DEFB82076}"/>
                  </a:ext>
                </a:extLst>
              </p:cNvPr>
              <p:cNvSpPr/>
              <p:nvPr/>
            </p:nvSpPr>
            <p:spPr>
              <a:xfrm>
                <a:off x="9371652" y="3533416"/>
                <a:ext cx="1166174" cy="106449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CB13D01-6CF0-BC34-940E-02FAA7C283B4}"/>
                  </a:ext>
                </a:extLst>
              </p:cNvPr>
              <p:cNvSpPr/>
              <p:nvPr/>
            </p:nvSpPr>
            <p:spPr>
              <a:xfrm>
                <a:off x="10537825" y="3533416"/>
                <a:ext cx="1257225" cy="5274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7665AA4-D7FD-0F3D-7CE0-48C3AB3A2553}"/>
                  </a:ext>
                </a:extLst>
              </p:cNvPr>
              <p:cNvSpPr/>
              <p:nvPr/>
            </p:nvSpPr>
            <p:spPr>
              <a:xfrm>
                <a:off x="10401300" y="3546475"/>
                <a:ext cx="212786" cy="501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151B893-01F5-38D0-389F-713ACC1E8220}"/>
                </a:ext>
              </a:extLst>
            </p:cNvPr>
            <p:cNvGrpSpPr/>
            <p:nvPr/>
          </p:nvGrpSpPr>
          <p:grpSpPr>
            <a:xfrm>
              <a:off x="9371650" y="4086225"/>
              <a:ext cx="2484873" cy="1891620"/>
              <a:chOff x="9371650" y="4086225"/>
              <a:chExt cx="2484873" cy="189162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AB36E7-99E8-A8D0-2591-35A8F7AE271D}"/>
                  </a:ext>
                </a:extLst>
              </p:cNvPr>
              <p:cNvSpPr/>
              <p:nvPr/>
            </p:nvSpPr>
            <p:spPr>
              <a:xfrm>
                <a:off x="10558272" y="4086225"/>
                <a:ext cx="1236779" cy="538940"/>
              </a:xfrm>
              <a:prstGeom prst="rect">
                <a:avLst/>
              </a:prstGeom>
              <a:noFill/>
              <a:ln>
                <a:solidFill>
                  <a:srgbClr val="FF00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970BB87-41F6-929D-726F-ABB0FB670AE5}"/>
                  </a:ext>
                </a:extLst>
              </p:cNvPr>
              <p:cNvGrpSpPr/>
              <p:nvPr/>
            </p:nvGrpSpPr>
            <p:grpSpPr>
              <a:xfrm>
                <a:off x="9371650" y="4625165"/>
                <a:ext cx="2484873" cy="1352680"/>
                <a:chOff x="9371650" y="4408967"/>
                <a:chExt cx="2484873" cy="1352680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472B6E5E-8D3D-DCA0-FFA0-668A7DD1B8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t="32878" b="11747"/>
                <a:stretch>
                  <a:fillRect/>
                </a:stretch>
              </p:blipFill>
              <p:spPr>
                <a:xfrm>
                  <a:off x="9371650" y="4408967"/>
                  <a:ext cx="2484873" cy="1352680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FD690EF-7133-E903-3D8F-069C58442B8B}"/>
                    </a:ext>
                  </a:extLst>
                </p:cNvPr>
                <p:cNvSpPr/>
                <p:nvPr/>
              </p:nvSpPr>
              <p:spPr>
                <a:xfrm>
                  <a:off x="9371650" y="4408967"/>
                  <a:ext cx="2423401" cy="552893"/>
                </a:xfrm>
                <a:prstGeom prst="rect">
                  <a:avLst/>
                </a:prstGeom>
                <a:noFill/>
                <a:ln>
                  <a:solidFill>
                    <a:srgbClr val="FF0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27CEEEF-1E4C-ACAE-3290-0058C4C11DC9}"/>
                  </a:ext>
                </a:extLst>
              </p:cNvPr>
              <p:cNvSpPr/>
              <p:nvPr/>
            </p:nvSpPr>
            <p:spPr>
              <a:xfrm>
                <a:off x="10572750" y="4357760"/>
                <a:ext cx="1209447" cy="288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452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F56D3-C099-DE98-44A8-3D53352BA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38C9223-83BF-F4C5-DBB1-19900C81762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8128000" cy="4368364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Background SM processes that result in a similar final state signal signature physically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Cannot be distinguished purely by reconstruction and detector effects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230182" indent="0"/>
                <a:endParaRPr lang="en-US" sz="2000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Most are evaluated using MC simulated distributions 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different normalization scheme for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due to mismodeling at high jet multiplicity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38C9223-83BF-F4C5-DBB1-19900C8176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8128000" cy="436836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FAFD81C-629E-D57F-62E6-CBB08FD0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Irreducible 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872F6-7DB1-B137-F22E-38DDE857466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FE7B6-6A77-7C7D-5FFD-A7BCF6CED3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17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A0444F-0F3F-A0A1-10F0-A8CB83655BD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534892-ADCE-E08C-8696-ACB927507515}"/>
              </a:ext>
            </a:extLst>
          </p:cNvPr>
          <p:cNvGrpSpPr/>
          <p:nvPr/>
        </p:nvGrpSpPr>
        <p:grpSpPr>
          <a:xfrm>
            <a:off x="8737600" y="791931"/>
            <a:ext cx="3309847" cy="5185914"/>
            <a:chOff x="8737600" y="791931"/>
            <a:chExt cx="3309847" cy="51859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A50DAC6-11D0-E74C-B5E9-DA2D664EAB52}"/>
                </a:ext>
              </a:extLst>
            </p:cNvPr>
            <p:cNvGrpSpPr/>
            <p:nvPr/>
          </p:nvGrpSpPr>
          <p:grpSpPr>
            <a:xfrm>
              <a:off x="8737600" y="791931"/>
              <a:ext cx="3309847" cy="2778922"/>
              <a:chOff x="8923404" y="1201479"/>
              <a:chExt cx="2701977" cy="2268559"/>
            </a:xfrm>
          </p:grpSpPr>
          <p:pic>
            <p:nvPicPr>
              <p:cNvPr id="24" name="Picture 23" descr="A chart of different colors&#10;&#10;AI-generated content may be incorrect.">
                <a:extLst>
                  <a:ext uri="{FF2B5EF4-FFF2-40B4-BE49-F238E27FC236}">
                    <a16:creationId xmlns:a16="http://schemas.microsoft.com/office/drawing/2014/main" id="{A8B03F60-4DA2-8051-1670-E82686EB6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1852" t="77785" r="23016" b="2727"/>
              <a:stretch>
                <a:fillRect/>
              </a:stretch>
            </p:blipFill>
            <p:spPr>
              <a:xfrm>
                <a:off x="8923404" y="1201479"/>
                <a:ext cx="2701977" cy="2268559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B10146B-F1F0-9ADD-80E7-FB0C3D6D1C72}"/>
                  </a:ext>
                </a:extLst>
              </p:cNvPr>
              <p:cNvSpPr txBox="1"/>
              <p:nvPr/>
            </p:nvSpPr>
            <p:spPr>
              <a:xfrm>
                <a:off x="10187642" y="1325994"/>
                <a:ext cx="4654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7%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552CD86-622C-BC97-F29F-FBB9484D8C77}"/>
                  </a:ext>
                </a:extLst>
              </p:cNvPr>
              <p:cNvSpPr txBox="1"/>
              <p:nvPr/>
            </p:nvSpPr>
            <p:spPr>
              <a:xfrm>
                <a:off x="9732278" y="2732775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28%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45BBDB-F7D2-91E1-BB51-041BCDE39F75}"/>
                  </a:ext>
                </a:extLst>
              </p:cNvPr>
              <p:cNvSpPr txBox="1"/>
              <p:nvPr/>
            </p:nvSpPr>
            <p:spPr>
              <a:xfrm>
                <a:off x="9562625" y="1819214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14%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1DD09B-88D1-0290-0D7C-E28F1FC616C7}"/>
                  </a:ext>
                </a:extLst>
              </p:cNvPr>
              <p:cNvSpPr txBox="1"/>
              <p:nvPr/>
            </p:nvSpPr>
            <p:spPr>
              <a:xfrm>
                <a:off x="11025603" y="2388721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8%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59724E9-535F-3C62-71DB-67C9132B1355}"/>
                  </a:ext>
                </a:extLst>
              </p:cNvPr>
              <p:cNvSpPr txBox="1"/>
              <p:nvPr/>
            </p:nvSpPr>
            <p:spPr>
              <a:xfrm>
                <a:off x="11098214" y="2047841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3%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EC4B80-7E5A-CDBD-A39F-D810B1DB8F94}"/>
                  </a:ext>
                </a:extLst>
              </p:cNvPr>
              <p:cNvSpPr txBox="1"/>
              <p:nvPr/>
            </p:nvSpPr>
            <p:spPr>
              <a:xfrm>
                <a:off x="11049628" y="1829929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6%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D02DE9B-3EDF-D51F-AA8C-DF233DDB7E92}"/>
                  </a:ext>
                </a:extLst>
              </p:cNvPr>
              <p:cNvSpPr txBox="1"/>
              <p:nvPr/>
            </p:nvSpPr>
            <p:spPr>
              <a:xfrm>
                <a:off x="10903553" y="1592405"/>
                <a:ext cx="616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5%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B451B71-F3B7-DDA6-4D4B-6DD65A13E1A5}"/>
                  </a:ext>
                </a:extLst>
              </p:cNvPr>
              <p:cNvSpPr txBox="1"/>
              <p:nvPr/>
            </p:nvSpPr>
            <p:spPr>
              <a:xfrm>
                <a:off x="10716417" y="1439995"/>
                <a:ext cx="5926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5%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178153-5CFA-BAB7-92B4-68B7F2F6A341}"/>
                  </a:ext>
                </a:extLst>
              </p:cNvPr>
              <p:cNvSpPr txBox="1"/>
              <p:nvPr/>
            </p:nvSpPr>
            <p:spPr>
              <a:xfrm>
                <a:off x="10657308" y="2769963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12%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26E96B-63D3-B6E9-56AA-BE14F3734D7B}"/>
                </a:ext>
              </a:extLst>
            </p:cNvPr>
            <p:cNvGrpSpPr/>
            <p:nvPr/>
          </p:nvGrpSpPr>
          <p:grpSpPr>
            <a:xfrm>
              <a:off x="9371650" y="3526597"/>
              <a:ext cx="2484873" cy="1115340"/>
              <a:chOff x="9371650" y="3526597"/>
              <a:chExt cx="2484873" cy="111534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FCE8D78-FEE9-1EC2-9C03-75DAD5B65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66741"/>
              <a:stretch>
                <a:fillRect/>
              </a:stretch>
            </p:blipFill>
            <p:spPr>
              <a:xfrm>
                <a:off x="9371650" y="3526597"/>
                <a:ext cx="2484873" cy="812432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20F2E3A-FE9D-C8F8-BEBE-460AB807C36D}"/>
                  </a:ext>
                </a:extLst>
              </p:cNvPr>
              <p:cNvGrpSpPr/>
              <p:nvPr/>
            </p:nvGrpSpPr>
            <p:grpSpPr>
              <a:xfrm>
                <a:off x="9371650" y="4230891"/>
                <a:ext cx="2484873" cy="411046"/>
                <a:chOff x="9371650" y="4230891"/>
                <a:chExt cx="2484873" cy="411046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3087687-8A85-D626-47AC-A3F8E67E74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t="87600"/>
                <a:stretch>
                  <a:fillRect/>
                </a:stretch>
              </p:blipFill>
              <p:spPr>
                <a:xfrm>
                  <a:off x="9371650" y="4339029"/>
                  <a:ext cx="2484873" cy="302908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B6285B4-BE65-9386-590E-034BB158E2C0}"/>
                    </a:ext>
                  </a:extLst>
                </p:cNvPr>
                <p:cNvSpPr/>
                <p:nvPr/>
              </p:nvSpPr>
              <p:spPr>
                <a:xfrm>
                  <a:off x="9976455" y="4230891"/>
                  <a:ext cx="387553" cy="288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BFFC3A-1DCF-ED31-EAE0-9596E85F7A3B}"/>
                    </a:ext>
                  </a:extLst>
                </p:cNvPr>
                <p:cNvSpPr/>
                <p:nvPr/>
              </p:nvSpPr>
              <p:spPr>
                <a:xfrm>
                  <a:off x="10614086" y="4327050"/>
                  <a:ext cx="698650" cy="288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603D61F-DF40-DA6B-02BE-7AD46FEADE5B}"/>
                  </a:ext>
                </a:extLst>
              </p:cNvPr>
              <p:cNvSpPr/>
              <p:nvPr/>
            </p:nvSpPr>
            <p:spPr>
              <a:xfrm>
                <a:off x="9371652" y="3533416"/>
                <a:ext cx="1166174" cy="1064490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B329063-421E-1600-5877-2E0311C9BF0B}"/>
                  </a:ext>
                </a:extLst>
              </p:cNvPr>
              <p:cNvSpPr/>
              <p:nvPr/>
            </p:nvSpPr>
            <p:spPr>
              <a:xfrm>
                <a:off x="10537825" y="3533416"/>
                <a:ext cx="1257225" cy="527409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A744E8-E87C-5712-230E-4CE280448DC1}"/>
                  </a:ext>
                </a:extLst>
              </p:cNvPr>
              <p:cNvSpPr/>
              <p:nvPr/>
            </p:nvSpPr>
            <p:spPr>
              <a:xfrm>
                <a:off x="10401300" y="3546475"/>
                <a:ext cx="212786" cy="501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E865EB-69AA-82C1-1C75-4C46AEB5597E}"/>
                </a:ext>
              </a:extLst>
            </p:cNvPr>
            <p:cNvGrpSpPr/>
            <p:nvPr/>
          </p:nvGrpSpPr>
          <p:grpSpPr>
            <a:xfrm>
              <a:off x="9371650" y="4357760"/>
              <a:ext cx="2484873" cy="1620085"/>
              <a:chOff x="9371650" y="4357760"/>
              <a:chExt cx="2484873" cy="162008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BBEF2D1-1A07-88B3-F5E2-451FFD1DE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32878" b="11747"/>
              <a:stretch>
                <a:fillRect/>
              </a:stretch>
            </p:blipFill>
            <p:spPr>
              <a:xfrm>
                <a:off x="9371650" y="4625165"/>
                <a:ext cx="2484873" cy="135268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C7DB16-7680-5057-5790-D08ADEA87A58}"/>
                  </a:ext>
                </a:extLst>
              </p:cNvPr>
              <p:cNvSpPr/>
              <p:nvPr/>
            </p:nvSpPr>
            <p:spPr>
              <a:xfrm>
                <a:off x="10572750" y="4357760"/>
                <a:ext cx="1209447" cy="288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E79C257B-CBA7-E572-4E5B-C2F8F8FB95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526101"/>
                  </p:ext>
                </p:extLst>
              </p:nvPr>
            </p:nvGraphicFramePr>
            <p:xfrm>
              <a:off x="1466674" y="2882938"/>
              <a:ext cx="7235111" cy="197668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3179">
                      <a:extLst>
                        <a:ext uri="{9D8B030D-6E8A-4147-A177-3AD203B41FA5}">
                          <a16:colId xmlns:a16="http://schemas.microsoft.com/office/drawing/2014/main" val="991752680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3165025881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3885365627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3976631853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4259987088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3154759662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2828224216"/>
                        </a:ext>
                      </a:extLst>
                    </a:gridCol>
                  </a:tblGrid>
                  <a:tr h="5765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bg1"/>
                              </a:solidFill>
                            </a:rPr>
                            <a:t>(w/ SSML selection)</a:t>
                          </a:r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endParaRPr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b="0" dirty="0" smtClean="0"/>
                                  <m:t>SM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dirty="0" smtClean="0"/>
                                  <m:t> 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b="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extLst>
                      <a:ext uri="{0D108BD9-81ED-4DB2-BD59-A6C34878D82A}">
                        <a16:rowId xmlns:a16="http://schemas.microsoft.com/office/drawing/2014/main" val="1933778002"/>
                      </a:ext>
                    </a:extLst>
                  </a:tr>
                  <a:tr h="5707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Decay</a:t>
                          </a:r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extLst>
                      <a:ext uri="{0D108BD9-81ED-4DB2-BD59-A6C34878D82A}">
                        <a16:rowId xmlns:a16="http://schemas.microsoft.com/office/drawing/2014/main" val="1912242781"/>
                      </a:ext>
                    </a:extLst>
                  </a:tr>
                  <a:tr h="829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Final products</a:t>
                          </a:r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sz="16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4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𝑏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+2~4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sz="16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4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𝑏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+2~4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sz="16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2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𝑏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+2~3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sz="1600" b="0" dirty="0"/>
                            <a:t> </a:t>
                          </a:r>
                        </a:p>
                        <a:p>
                          <a:pPr algn="ctr"/>
                          <a:r>
                            <a:rPr lang="en-US" sz="1600" b="0" dirty="0"/>
                            <a:t>or 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6~2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+2~6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kumimoji="0" lang="en-US" sz="1600" b="0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3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𝑏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  <a:sym typeface="Arial"/>
                                  </a:rPr>
                                  <m:t>+2~3</m:t>
                                </m:r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  <a:sym typeface="Arial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 marL="70537" marR="70537" marT="35270" marB="35270" anchor="ctr"/>
                    </a:tc>
                    <a:extLst>
                      <a:ext uri="{0D108BD9-81ED-4DB2-BD59-A6C34878D82A}">
                        <a16:rowId xmlns:a16="http://schemas.microsoft.com/office/drawing/2014/main" val="7827653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>
                <a:extLst>
                  <a:ext uri="{FF2B5EF4-FFF2-40B4-BE49-F238E27FC236}">
                    <a16:creationId xmlns:a16="http://schemas.microsoft.com/office/drawing/2014/main" id="{E79C257B-CBA7-E572-4E5B-C2F8F8FB95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526101"/>
                  </p:ext>
                </p:extLst>
              </p:nvPr>
            </p:nvGraphicFramePr>
            <p:xfrm>
              <a:off x="1466674" y="2882938"/>
              <a:ext cx="7235111" cy="197668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23179">
                      <a:extLst>
                        <a:ext uri="{9D8B030D-6E8A-4147-A177-3AD203B41FA5}">
                          <a16:colId xmlns:a16="http://schemas.microsoft.com/office/drawing/2014/main" val="991752680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3165025881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3885365627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3976631853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4259987088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3154759662"/>
                        </a:ext>
                      </a:extLst>
                    </a:gridCol>
                    <a:gridCol w="1035322">
                      <a:extLst>
                        <a:ext uri="{9D8B030D-6E8A-4147-A177-3AD203B41FA5}">
                          <a16:colId xmlns:a16="http://schemas.microsoft.com/office/drawing/2014/main" val="2828224216"/>
                        </a:ext>
                      </a:extLst>
                    </a:gridCol>
                  </a:tblGrid>
                  <a:tr h="5765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solidFill>
                                <a:schemeClr val="bg1"/>
                              </a:solidFill>
                            </a:rPr>
                            <a:t>(w/ SSML selection)</a:t>
                          </a:r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101235" t="-4444" r="-507407" b="-2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198780" t="-4444" r="-401220" b="-2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298780" t="-4444" r="-301220" b="-2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398780" t="-4444" r="-201220" b="-2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504938" t="-4444" r="-103704" b="-24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597561" t="-4444" r="-2439" b="-24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33778002"/>
                      </a:ext>
                    </a:extLst>
                  </a:tr>
                  <a:tr h="5707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Decay</a:t>
                          </a:r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101235" t="-102174" r="-507407" b="-1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198780" t="-102174" r="-401220" b="-1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298780" t="-102174" r="-301220" b="-1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398780" t="-102174" r="-201220" b="-1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504938" t="-102174" r="-103704" b="-1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597561" t="-102174" r="-2439" b="-14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2242781"/>
                      </a:ext>
                    </a:extLst>
                  </a:tr>
                  <a:tr h="82948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Final products</a:t>
                          </a:r>
                        </a:p>
                      </a:txBody>
                      <a:tcPr marL="70537" marR="70537" marT="35270" marB="3527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101235" t="-143077" r="-507407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198780" t="-143077" r="-40122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298780" t="-143077" r="-30122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398780" t="-143077" r="-20122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504938" t="-143077" r="-103704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0537" marR="70537" marT="35270" marB="35270" anchor="ctr">
                        <a:blipFill>
                          <a:blip r:embed="rId6"/>
                          <a:stretch>
                            <a:fillRect l="-597561" t="-143077" r="-2439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8276537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3164014-D683-CC4A-6498-785FD3889A5E}"/>
              </a:ext>
            </a:extLst>
          </p:cNvPr>
          <p:cNvGrpSpPr/>
          <p:nvPr/>
        </p:nvGrpSpPr>
        <p:grpSpPr>
          <a:xfrm>
            <a:off x="78654" y="3196488"/>
            <a:ext cx="1437623" cy="1374373"/>
            <a:chOff x="301542" y="3007042"/>
            <a:chExt cx="1437623" cy="13743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9A6221-646D-4F64-2CF7-BD5997C6BA14}"/>
                    </a:ext>
                  </a:extLst>
                </p:cNvPr>
                <p:cNvSpPr txBox="1"/>
                <p:nvPr/>
              </p:nvSpPr>
              <p:spPr>
                <a:xfrm>
                  <a:off x="301542" y="3007042"/>
                  <a:ext cx="1437623" cy="375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19A6221-646D-4F64-2CF7-BD5997C6B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42" y="3007042"/>
                  <a:ext cx="1437623" cy="375424"/>
                </a:xfrm>
                <a:prstGeom prst="rect">
                  <a:avLst/>
                </a:prstGeom>
                <a:blipFill>
                  <a:blip r:embed="rId7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5A09C03-5050-96E1-F7D1-41BCBFED6034}"/>
                    </a:ext>
                  </a:extLst>
                </p:cNvPr>
                <p:cNvSpPr txBox="1"/>
                <p:nvPr/>
              </p:nvSpPr>
              <p:spPr>
                <a:xfrm>
                  <a:off x="301542" y="3483255"/>
                  <a:ext cx="1437623" cy="375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5A09C03-5050-96E1-F7D1-41BCBFED6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42" y="3483255"/>
                  <a:ext cx="1437623" cy="375424"/>
                </a:xfrm>
                <a:prstGeom prst="rect">
                  <a:avLst/>
                </a:prstGeom>
                <a:blipFill>
                  <a:blip r:embed="rId8"/>
                  <a:stretch>
                    <a:fillRect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FE932B-D78D-51CD-9ADE-2E336779644B}"/>
                    </a:ext>
                  </a:extLst>
                </p:cNvPr>
                <p:cNvSpPr txBox="1"/>
                <p:nvPr/>
              </p:nvSpPr>
              <p:spPr>
                <a:xfrm>
                  <a:off x="301542" y="4005991"/>
                  <a:ext cx="1437623" cy="375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𝑉𝑉</m:t>
                        </m:r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DFE932B-D78D-51CD-9ADE-2E3367796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542" y="4005991"/>
                  <a:ext cx="1437623" cy="375424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7377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C8DFE-F706-1649-356A-599E638BD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C12900-5FD1-D251-0786-2A16EB6F1F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8115146" cy="4337685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Dominated by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acc>
                      <m:accPr>
                        <m:chr m:val="̅"/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acc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single top 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+jets</a:t>
                </a:r>
                <a:r>
                  <a:rPr lang="en-US" sz="2000" dirty="0">
                    <a:solidFill>
                      <a:srgbClr val="FF00D5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events containing a </a:t>
                </a:r>
                <a:r>
                  <a:rPr lang="en-US" sz="2000" dirty="0">
                    <a:solidFill>
                      <a:schemeClr val="accent3"/>
                    </a:solidFill>
                    <a:ea typeface="Cambria Math" panose="02040503050406030204" pitchFamily="18" charset="0"/>
                  </a:rPr>
                  <a:t>mis-assigned charge</a:t>
                </a:r>
                <a:r>
                  <a:rPr lang="en-US" sz="2000" dirty="0">
                    <a:solidFill>
                      <a:srgbClr val="92D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en-US" sz="2000" dirty="0" err="1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QmisID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) or a </a:t>
                </a:r>
                <a:r>
                  <a:rPr lang="en-US" sz="2000" dirty="0">
                    <a:solidFill>
                      <a:srgbClr val="FF00D5"/>
                    </a:solidFill>
                    <a:ea typeface="Cambria Math" panose="02040503050406030204" pitchFamily="18" charset="0"/>
                  </a:rPr>
                  <a:t>fake/non-prompt lepton 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reconstructed as prompt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accent3"/>
                    </a:solidFill>
                    <a:latin typeface="+mn-lt"/>
                    <a:ea typeface="Cambria Math" panose="02040503050406030204" pitchFamily="18" charset="0"/>
                  </a:rPr>
                  <a:t>QmisID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acc>
                      <m:accPr>
                        <m:chr m:val="̅"/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𝑙𝑙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FF00D5"/>
                    </a:solidFill>
                    <a:latin typeface="+mn-lt"/>
                    <a:ea typeface="Cambria Math" panose="02040503050406030204" pitchFamily="18" charset="0"/>
                  </a:rPr>
                  <a:t>Fake/non-prompt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𝑙𝑙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Fake/non-prompt sources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Heavy flavor decays 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(HF): leptons from secondary processes e.g. semileptonic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-/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-hadrons decays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Material conversion 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(Mat. Conv.): real photon interacting with detector material and converting to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en-US" sz="1800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Photon conversion 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(low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): virtual photon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 emitted from a decay process immediately converting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within the decay vertex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4C12900-5FD1-D251-0786-2A16EB6F1F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8115146" cy="4337685"/>
              </a:xfrm>
              <a:blipFill>
                <a:blip r:embed="rId3"/>
                <a:stretch>
                  <a:fillRect r="-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73AF17A-9DE3-1191-0F77-7C298158C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Reducible 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C69D5-076E-04B8-2399-FAA2427CE61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A6D04-13E0-C160-EE48-0482A73C2A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18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E8EBD2-C02F-4A6C-6FFE-78DC913F3F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H. Le, Dissertation Defense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9458B9-8AEA-BBB6-EF98-C51529E3DE5C}"/>
              </a:ext>
            </a:extLst>
          </p:cNvPr>
          <p:cNvGrpSpPr/>
          <p:nvPr/>
        </p:nvGrpSpPr>
        <p:grpSpPr>
          <a:xfrm>
            <a:off x="8737600" y="791931"/>
            <a:ext cx="3309847" cy="5185914"/>
            <a:chOff x="8737600" y="791931"/>
            <a:chExt cx="3309847" cy="518591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9550C61-69F3-7CD7-0149-FCB1ABF7FE88}"/>
                </a:ext>
              </a:extLst>
            </p:cNvPr>
            <p:cNvGrpSpPr/>
            <p:nvPr/>
          </p:nvGrpSpPr>
          <p:grpSpPr>
            <a:xfrm>
              <a:off x="8737600" y="791931"/>
              <a:ext cx="3309847" cy="2778922"/>
              <a:chOff x="8923404" y="1201479"/>
              <a:chExt cx="2701977" cy="2268559"/>
            </a:xfrm>
          </p:grpSpPr>
          <p:pic>
            <p:nvPicPr>
              <p:cNvPr id="24" name="Picture 23" descr="A chart of different colors&#10;&#10;AI-generated content may be incorrect.">
                <a:extLst>
                  <a:ext uri="{FF2B5EF4-FFF2-40B4-BE49-F238E27FC236}">
                    <a16:creationId xmlns:a16="http://schemas.microsoft.com/office/drawing/2014/main" id="{B76DA7D1-8B44-0E54-FD30-DDBD047F8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61852" t="77785" r="23016" b="2727"/>
              <a:stretch>
                <a:fillRect/>
              </a:stretch>
            </p:blipFill>
            <p:spPr>
              <a:xfrm>
                <a:off x="8923404" y="1201479"/>
                <a:ext cx="2701977" cy="2268559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23990E-F2A6-0D32-A68A-275B1525C897}"/>
                  </a:ext>
                </a:extLst>
              </p:cNvPr>
              <p:cNvSpPr txBox="1"/>
              <p:nvPr/>
            </p:nvSpPr>
            <p:spPr>
              <a:xfrm>
                <a:off x="10187642" y="1325994"/>
                <a:ext cx="4654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7%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2A73AC3-DB43-6654-5C73-B448FB10E16F}"/>
                  </a:ext>
                </a:extLst>
              </p:cNvPr>
              <p:cNvSpPr txBox="1"/>
              <p:nvPr/>
            </p:nvSpPr>
            <p:spPr>
              <a:xfrm>
                <a:off x="9732278" y="2732775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28%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19697BB-F621-7E52-C0D2-81E98FD171E9}"/>
                  </a:ext>
                </a:extLst>
              </p:cNvPr>
              <p:cNvSpPr txBox="1"/>
              <p:nvPr/>
            </p:nvSpPr>
            <p:spPr>
              <a:xfrm>
                <a:off x="9562625" y="1819214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14%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06A1198-D3D0-661F-A779-B892ABB9D8A3}"/>
                  </a:ext>
                </a:extLst>
              </p:cNvPr>
              <p:cNvSpPr txBox="1"/>
              <p:nvPr/>
            </p:nvSpPr>
            <p:spPr>
              <a:xfrm>
                <a:off x="11025603" y="2388721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8%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F9531A-C1A7-F153-864D-984F062A20FF}"/>
                  </a:ext>
                </a:extLst>
              </p:cNvPr>
              <p:cNvSpPr txBox="1"/>
              <p:nvPr/>
            </p:nvSpPr>
            <p:spPr>
              <a:xfrm>
                <a:off x="11098214" y="2047841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3%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A7480BD-6C90-CE9F-3F6F-D4405BE98A55}"/>
                  </a:ext>
                </a:extLst>
              </p:cNvPr>
              <p:cNvSpPr txBox="1"/>
              <p:nvPr/>
            </p:nvSpPr>
            <p:spPr>
              <a:xfrm>
                <a:off x="11049628" y="1829929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6%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725D703-5024-B185-EE41-F6A160029939}"/>
                  </a:ext>
                </a:extLst>
              </p:cNvPr>
              <p:cNvSpPr txBox="1"/>
              <p:nvPr/>
            </p:nvSpPr>
            <p:spPr>
              <a:xfrm>
                <a:off x="10903553" y="1592405"/>
                <a:ext cx="6162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5%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FB3AFCF-168A-DC3D-CBD6-F0DE8B104759}"/>
                  </a:ext>
                </a:extLst>
              </p:cNvPr>
              <p:cNvSpPr txBox="1"/>
              <p:nvPr/>
            </p:nvSpPr>
            <p:spPr>
              <a:xfrm>
                <a:off x="10716417" y="1439995"/>
                <a:ext cx="5926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5%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3DC39AA-4E9E-2373-4486-77B4F20CF90E}"/>
                  </a:ext>
                </a:extLst>
              </p:cNvPr>
              <p:cNvSpPr txBox="1"/>
              <p:nvPr/>
            </p:nvSpPr>
            <p:spPr>
              <a:xfrm>
                <a:off x="10657308" y="2769963"/>
                <a:ext cx="5188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12%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899BBFB-A38D-0C69-849F-364899267CE1}"/>
                </a:ext>
              </a:extLst>
            </p:cNvPr>
            <p:cNvGrpSpPr/>
            <p:nvPr/>
          </p:nvGrpSpPr>
          <p:grpSpPr>
            <a:xfrm>
              <a:off x="9371650" y="3526597"/>
              <a:ext cx="2484873" cy="1115340"/>
              <a:chOff x="9371650" y="3526597"/>
              <a:chExt cx="2484873" cy="111534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7F0CA29-E7A4-FD9A-1B86-9D5CF2113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66741"/>
              <a:stretch>
                <a:fillRect/>
              </a:stretch>
            </p:blipFill>
            <p:spPr>
              <a:xfrm>
                <a:off x="9371650" y="3526597"/>
                <a:ext cx="2484873" cy="812432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6F41E8B-A8B8-C6B1-C8E0-D72676205557}"/>
                  </a:ext>
                </a:extLst>
              </p:cNvPr>
              <p:cNvGrpSpPr/>
              <p:nvPr/>
            </p:nvGrpSpPr>
            <p:grpSpPr>
              <a:xfrm>
                <a:off x="9371650" y="4230891"/>
                <a:ext cx="2484873" cy="411046"/>
                <a:chOff x="9371650" y="4230891"/>
                <a:chExt cx="2484873" cy="411046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03C38705-CFB9-99D4-4DE4-B614CC3E2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t="87600"/>
                <a:stretch>
                  <a:fillRect/>
                </a:stretch>
              </p:blipFill>
              <p:spPr>
                <a:xfrm>
                  <a:off x="9371650" y="4339029"/>
                  <a:ext cx="2484873" cy="302908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88E3166-0A61-3027-DFA2-02D6FD3565A8}"/>
                    </a:ext>
                  </a:extLst>
                </p:cNvPr>
                <p:cNvSpPr/>
                <p:nvPr/>
              </p:nvSpPr>
              <p:spPr>
                <a:xfrm>
                  <a:off x="9976455" y="4230891"/>
                  <a:ext cx="387553" cy="288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90190D9-0E9C-4924-8573-21E6B30993B5}"/>
                    </a:ext>
                  </a:extLst>
                </p:cNvPr>
                <p:cNvSpPr/>
                <p:nvPr/>
              </p:nvSpPr>
              <p:spPr>
                <a:xfrm>
                  <a:off x="10614086" y="4327050"/>
                  <a:ext cx="698650" cy="288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084CD9-1ACE-E6F9-25CE-C25B807AAF48}"/>
                  </a:ext>
                </a:extLst>
              </p:cNvPr>
              <p:cNvSpPr/>
              <p:nvPr/>
            </p:nvSpPr>
            <p:spPr>
              <a:xfrm>
                <a:off x="10401300" y="3546475"/>
                <a:ext cx="212786" cy="5016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364C39-698A-A64D-2758-476FF2A84C9E}"/>
                </a:ext>
              </a:extLst>
            </p:cNvPr>
            <p:cNvGrpSpPr/>
            <p:nvPr/>
          </p:nvGrpSpPr>
          <p:grpSpPr>
            <a:xfrm>
              <a:off x="9371650" y="4086225"/>
              <a:ext cx="2484873" cy="1891620"/>
              <a:chOff x="9371650" y="4086225"/>
              <a:chExt cx="2484873" cy="18916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2F3937-DABC-984D-DFB7-FA3F4B077D12}"/>
                  </a:ext>
                </a:extLst>
              </p:cNvPr>
              <p:cNvSpPr/>
              <p:nvPr/>
            </p:nvSpPr>
            <p:spPr>
              <a:xfrm>
                <a:off x="10558272" y="4086225"/>
                <a:ext cx="1236779" cy="538940"/>
              </a:xfrm>
              <a:prstGeom prst="rect">
                <a:avLst/>
              </a:prstGeom>
              <a:noFill/>
              <a:ln>
                <a:solidFill>
                  <a:srgbClr val="FF00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075802C-7352-9FBA-6601-6C26B2942DFC}"/>
                  </a:ext>
                </a:extLst>
              </p:cNvPr>
              <p:cNvGrpSpPr/>
              <p:nvPr/>
            </p:nvGrpSpPr>
            <p:grpSpPr>
              <a:xfrm>
                <a:off x="9371650" y="4625165"/>
                <a:ext cx="2484873" cy="1352680"/>
                <a:chOff x="9371650" y="4408967"/>
                <a:chExt cx="2484873" cy="135268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E4BFB20C-F63F-FC37-74B9-F9AC33097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t="32878" b="11747"/>
                <a:stretch>
                  <a:fillRect/>
                </a:stretch>
              </p:blipFill>
              <p:spPr>
                <a:xfrm>
                  <a:off x="9371650" y="4408967"/>
                  <a:ext cx="2484873" cy="1352680"/>
                </a:xfrm>
                <a:prstGeom prst="rect">
                  <a:avLst/>
                </a:prstGeom>
              </p:spPr>
            </p:pic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DE317B5-9288-B5D3-EA5F-8CCF55811084}"/>
                    </a:ext>
                  </a:extLst>
                </p:cNvPr>
                <p:cNvSpPr/>
                <p:nvPr/>
              </p:nvSpPr>
              <p:spPr>
                <a:xfrm>
                  <a:off x="9371650" y="4408967"/>
                  <a:ext cx="2423401" cy="552893"/>
                </a:xfrm>
                <a:prstGeom prst="rect">
                  <a:avLst/>
                </a:prstGeom>
                <a:noFill/>
                <a:ln>
                  <a:solidFill>
                    <a:srgbClr val="FF00D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B2CD7C7-EF2F-6DB9-45B0-27DBF7532417}"/>
                  </a:ext>
                </a:extLst>
              </p:cNvPr>
              <p:cNvSpPr/>
              <p:nvPr/>
            </p:nvSpPr>
            <p:spPr>
              <a:xfrm>
                <a:off x="10572750" y="4357760"/>
                <a:ext cx="1209447" cy="2889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884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0250A7-00B3-6E1A-3A3B-0544C71EF72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6867579" cy="438240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All events must have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2 same-sign leptons </a:t>
                </a:r>
                <a:r>
                  <a:rPr lang="en-US" sz="2000" dirty="0">
                    <a:solidFill>
                      <a:schemeClr val="tx1"/>
                    </a:solidFill>
                  </a:rPr>
                  <a:t>or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</a:rPr>
                  <a:t>3 leptons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Events are selected and placed in different analysis regions</a:t>
                </a:r>
              </a:p>
              <a:p>
                <a:pPr marL="974725" lvl="1" indent="-35560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Signal region 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(SR): 1 region </a:t>
                </a:r>
                <a14:m>
                  <m:oMath xmlns:m="http://schemas.openxmlformats.org/officeDocument/2006/math">
                    <m:r>
                      <a:rPr lang="en-US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5 subregions </a:t>
                </a:r>
              </a:p>
              <a:p>
                <a:pPr marL="1320800" lvl="2" indent="-3556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Phase space region within which to search for excess</a:t>
                </a:r>
              </a:p>
              <a:p>
                <a:pPr marL="1320800" lvl="2" indent="-355600">
                  <a:buFont typeface="Arial" panose="020B0604020202020204" pitchFamily="34" charset="0"/>
                  <a:buChar char="•"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cs typeface="Arial"/>
                    <a:sym typeface="Arial"/>
                  </a:rPr>
                  <a:t>Events selection criteria optimized for signal topology</a:t>
                </a: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974725" lvl="1" indent="-35560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Control regions 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(CRs): 4 (fake/non-prompt) + 4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) regions</a:t>
                </a:r>
              </a:p>
              <a:p>
                <a:pPr marL="1316038" lvl="2" indent="-347663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Defined to constrain and estimate background modeling</a:t>
                </a:r>
              </a:p>
              <a:p>
                <a:pPr marL="1316038" lvl="2" indent="-347663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Must maintain orthogonality with SR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 avoid contamination from signal events</a:t>
                </a: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1316038" lvl="2" indent="-347663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Each CR is enriched in the corresponding BG process</a:t>
                </a:r>
                <a:endParaRPr lang="en-US" dirty="0">
                  <a:solidFill>
                    <a:schemeClr val="tx1"/>
                  </a:solidFill>
                  <a:latin typeface="+mn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C0250A7-00B3-6E1A-3A3B-0544C71EF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6867579" cy="4382401"/>
              </a:xfrm>
              <a:blipFill>
                <a:blip r:embed="rId3"/>
                <a:stretch>
                  <a:fillRect r="-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24A1D-58CF-A084-43DB-9F20ECF042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3BB9E-8CAA-8263-7AB8-288D5F361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9950F08-1F7A-477A-F78A-D47FCFEB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regions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F17939-1F07-2377-9E0D-E920074094B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F0EB3A3B-4F71-45CF-221B-464CE941BD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514527"/>
                  </p:ext>
                </p:extLst>
              </p:nvPr>
            </p:nvGraphicFramePr>
            <p:xfrm>
              <a:off x="8259760" y="2612008"/>
              <a:ext cx="3413412" cy="15483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6706">
                      <a:extLst>
                        <a:ext uri="{9D8B030D-6E8A-4147-A177-3AD203B41FA5}">
                          <a16:colId xmlns:a16="http://schemas.microsoft.com/office/drawing/2014/main" val="1278413270"/>
                        </a:ext>
                      </a:extLst>
                    </a:gridCol>
                    <a:gridCol w="1137804">
                      <a:extLst>
                        <a:ext uri="{9D8B030D-6E8A-4147-A177-3AD203B41FA5}">
                          <a16:colId xmlns:a16="http://schemas.microsoft.com/office/drawing/2014/main" val="2943934856"/>
                        </a:ext>
                      </a:extLst>
                    </a:gridCol>
                    <a:gridCol w="568902">
                      <a:extLst>
                        <a:ext uri="{9D8B030D-6E8A-4147-A177-3AD203B41FA5}">
                          <a16:colId xmlns:a16="http://schemas.microsoft.com/office/drawing/2014/main" val="1847921743"/>
                        </a:ext>
                      </a:extLst>
                    </a:gridCol>
                  </a:tblGrid>
                  <a:tr h="372585"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2100" dirty="0"/>
                        </a:p>
                      </a:txBody>
                      <a:tcPr marL="45720" marR="4572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R="0" algn="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CR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u="none" strike="noStrike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u="none" strike="noStrike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u="none" strike="noStrike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  <m:t>𝑡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sz="1600" b="0" i="1" u="none" strike="noStrike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u="none" strike="noStrike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600" b="0" i="1" u="none" strike="noStrike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  <a:sym typeface="Arial"/>
                                    </a:rPr>
                                    <m:t>±</m:t>
                                  </m:r>
                                </m:sup>
                              </m:sSup>
                            </m:oMath>
                          </a14:m>
                          <a:endParaRPr lang="en-US" sz="16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CCCCC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solidFill>
                          <a:srgbClr val="A5C3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763543"/>
                      </a:ext>
                    </a:extLst>
                  </a:tr>
                  <a:tr h="37258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CR Low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u="none" strike="noStrike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u="none" strike="noStrike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  <m:t>𝑚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2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  <a:sym typeface="Arial"/>
                                        </a:rPr>
                                        <m:t>𝛾</m:t>
                                      </m:r>
                                    </m:e>
                                    <m:sup>
                                      <m:r>
                                        <a:rPr lang="en-US" sz="1200" b="0" i="1" u="none" strike="noStrike" cap="none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  <a:sym typeface="Arial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/</a:t>
                          </a:r>
                        </a:p>
                      </a:txBody>
                      <a:tcPr marL="45720" marR="457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99019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SR</a:t>
                          </a: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131524"/>
                      </a:ext>
                    </a:extLst>
                  </a:tr>
                  <a:tr h="372865">
                    <a:tc rowSpan="3">
                      <a:txBody>
                        <a:bodyPr/>
                        <a:lstStyle/>
                        <a:p>
                          <a:pPr algn="r"/>
                          <a:r>
                            <a:rPr lang="en-US" sz="2100" dirty="0"/>
                            <a:t>CR HF </a:t>
                          </a:r>
                          <a14:m>
                            <m:oMath xmlns:m="http://schemas.openxmlformats.org/officeDocument/2006/math"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en-US" sz="2100" dirty="0"/>
                        </a:p>
                      </a:txBody>
                      <a:tcPr marL="45720" marR="4572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66F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Mat. Conv.</a:t>
                          </a: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A2AB8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2100" dirty="0"/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66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5471069"/>
                      </a:ext>
                    </a:extLst>
                  </a:tr>
                  <a:tr h="18643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endParaRPr lang="en-US" sz="5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66FB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5388152"/>
                      </a:ext>
                    </a:extLst>
                  </a:tr>
                  <a:tr h="18643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0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CR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u="none" strike="noStrike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1</m:t>
                              </m:r>
                              <m:r>
                                <a:rPr lang="en-US" sz="1000" b="0" i="1" u="none" strike="noStrike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𝑏</m:t>
                              </m:r>
                              <m:r>
                                <a:rPr lang="en-US" sz="1000" b="0" i="1" u="none" strike="noStrike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Arial"/>
                                </a:rPr>
                                <m:t>(±)</m:t>
                              </m:r>
                            </m:oMath>
                          </a14:m>
                          <a:endParaRPr lang="en-US" sz="10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D6A6EB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500" dirty="0"/>
                        </a:p>
                      </a:txBody>
                      <a:tcPr marL="104964" marR="104964" marT="52482" marB="52482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5003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>
                <a:extLst>
                  <a:ext uri="{FF2B5EF4-FFF2-40B4-BE49-F238E27FC236}">
                    <a16:creationId xmlns:a16="http://schemas.microsoft.com/office/drawing/2014/main" id="{F0EB3A3B-4F71-45CF-221B-464CE941BD4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8514527"/>
                  </p:ext>
                </p:extLst>
              </p:nvPr>
            </p:nvGraphicFramePr>
            <p:xfrm>
              <a:off x="8259760" y="2612008"/>
              <a:ext cx="3413412" cy="15483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6706">
                      <a:extLst>
                        <a:ext uri="{9D8B030D-6E8A-4147-A177-3AD203B41FA5}">
                          <a16:colId xmlns:a16="http://schemas.microsoft.com/office/drawing/2014/main" val="1278413270"/>
                        </a:ext>
                      </a:extLst>
                    </a:gridCol>
                    <a:gridCol w="1137804">
                      <a:extLst>
                        <a:ext uri="{9D8B030D-6E8A-4147-A177-3AD203B41FA5}">
                          <a16:colId xmlns:a16="http://schemas.microsoft.com/office/drawing/2014/main" val="2943934856"/>
                        </a:ext>
                      </a:extLst>
                    </a:gridCol>
                    <a:gridCol w="568902">
                      <a:extLst>
                        <a:ext uri="{9D8B030D-6E8A-4147-A177-3AD203B41FA5}">
                          <a16:colId xmlns:a16="http://schemas.microsoft.com/office/drawing/2014/main" val="1847921743"/>
                        </a:ext>
                      </a:extLst>
                    </a:gridCol>
                  </a:tblGrid>
                  <a:tr h="372585"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2100" dirty="0"/>
                        </a:p>
                      </a:txBody>
                      <a:tcPr marL="45720" marR="4572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1111" r="-5000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lToTr>
                        <a:solidFill>
                          <a:srgbClr val="A5C3A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7763543"/>
                      </a:ext>
                    </a:extLst>
                  </a:tr>
                  <a:tr h="37258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51111" t="-103448" r="-5000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>
                              <a:solidFill>
                                <a:schemeClr val="tx1"/>
                              </a:solidFill>
                            </a:rPr>
                            <a:t>SR</a:t>
                          </a: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3131524"/>
                      </a:ext>
                    </a:extLst>
                  </a:tr>
                  <a:tr h="372865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41" t="-92188" r="-100000" b="-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Mat. Conv.</a:t>
                          </a:r>
                        </a:p>
                      </a:txBody>
                      <a:tcPr marL="45720" marR="4572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A2AB8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2100" dirty="0"/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66F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5471069"/>
                      </a:ext>
                    </a:extLst>
                  </a:tr>
                  <a:tr h="18643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R="0" algn="ctr" rtl="0" ea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endParaRPr lang="en-US" sz="500" b="0" i="0" u="none" strike="noStrike" cap="none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 marL="45720" marR="4572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CD66FB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5388152"/>
                      </a:ext>
                    </a:extLst>
                  </a:tr>
                  <a:tr h="24384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anchor="ctr">
                        <a:lnL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lgDash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741" t="-547368" b="-1578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500" dirty="0"/>
                        </a:p>
                      </a:txBody>
                      <a:tcPr marL="104964" marR="104964" marT="52482" marB="52482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500306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304AEE1C-2F0E-CCCE-0731-32FD0E3FF663}"/>
              </a:ext>
            </a:extLst>
          </p:cNvPr>
          <p:cNvGrpSpPr/>
          <p:nvPr/>
        </p:nvGrpSpPr>
        <p:grpSpPr>
          <a:xfrm>
            <a:off x="7914779" y="2383272"/>
            <a:ext cx="3997098" cy="2294279"/>
            <a:chOff x="7887209" y="3830095"/>
            <a:chExt cx="3997098" cy="2294279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4C79BAC-6BFA-EAC3-701D-A7A706CA2F45}"/>
                </a:ext>
              </a:extLst>
            </p:cNvPr>
            <p:cNvCxnSpPr>
              <a:cxnSpLocks/>
            </p:cNvCxnSpPr>
            <p:nvPr/>
          </p:nvCxnSpPr>
          <p:spPr>
            <a:xfrm>
              <a:off x="8224533" y="3830095"/>
              <a:ext cx="0" cy="216967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A010896-532A-C61E-F2F5-9CA3C814DBE2}"/>
                </a:ext>
              </a:extLst>
            </p:cNvPr>
            <p:cNvCxnSpPr>
              <a:cxnSpLocks/>
            </p:cNvCxnSpPr>
            <p:nvPr/>
          </p:nvCxnSpPr>
          <p:spPr>
            <a:xfrm>
              <a:off x="7892370" y="5607139"/>
              <a:ext cx="399193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6C703E-5152-F0D6-790E-7F86BB6C4871}"/>
                </a:ext>
              </a:extLst>
            </p:cNvPr>
            <p:cNvSpPr txBox="1"/>
            <p:nvPr/>
          </p:nvSpPr>
          <p:spPr>
            <a:xfrm>
              <a:off x="7887209" y="5089654"/>
              <a:ext cx="339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50C0DC-B898-7CC2-704D-C9BEB2969F74}"/>
                </a:ext>
              </a:extLst>
            </p:cNvPr>
            <p:cNvSpPr txBox="1"/>
            <p:nvPr/>
          </p:nvSpPr>
          <p:spPr>
            <a:xfrm>
              <a:off x="7887210" y="4321130"/>
              <a:ext cx="339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77CB3FE-0C91-944A-6BDF-ECD521FEE6AF}"/>
                </a:ext>
              </a:extLst>
            </p:cNvPr>
            <p:cNvSpPr txBox="1"/>
            <p:nvPr/>
          </p:nvSpPr>
          <p:spPr>
            <a:xfrm>
              <a:off x="8352248" y="5659551"/>
              <a:ext cx="339043" cy="46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6D28D5-2DFA-68BF-5299-EB72E60B0AF8}"/>
                </a:ext>
              </a:extLst>
            </p:cNvPr>
            <p:cNvSpPr txBox="1"/>
            <p:nvPr/>
          </p:nvSpPr>
          <p:spPr>
            <a:xfrm>
              <a:off x="8916036" y="5648976"/>
              <a:ext cx="339043" cy="46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D00D4B5-D7D7-B69A-5817-61FD1D782F29}"/>
                </a:ext>
              </a:extLst>
            </p:cNvPr>
            <p:cNvSpPr txBox="1"/>
            <p:nvPr/>
          </p:nvSpPr>
          <p:spPr>
            <a:xfrm>
              <a:off x="9473871" y="5648975"/>
              <a:ext cx="339043" cy="46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4E89CF7-A850-C9E6-2860-5C42B067C328}"/>
                </a:ext>
              </a:extLst>
            </p:cNvPr>
            <p:cNvSpPr txBox="1"/>
            <p:nvPr/>
          </p:nvSpPr>
          <p:spPr>
            <a:xfrm>
              <a:off x="10043610" y="5638809"/>
              <a:ext cx="339043" cy="46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EA63D27-3486-E2FE-5BC8-62569EFCF303}"/>
                </a:ext>
              </a:extLst>
            </p:cNvPr>
            <p:cNvSpPr txBox="1"/>
            <p:nvPr/>
          </p:nvSpPr>
          <p:spPr>
            <a:xfrm>
              <a:off x="10613349" y="5642026"/>
              <a:ext cx="339043" cy="46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CA622A-4A1C-CF4E-7AAD-006C13DAEE52}"/>
                </a:ext>
              </a:extLst>
            </p:cNvPr>
            <p:cNvSpPr txBox="1"/>
            <p:nvPr/>
          </p:nvSpPr>
          <p:spPr>
            <a:xfrm>
              <a:off x="11171184" y="5642025"/>
              <a:ext cx="339043" cy="464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40AF64-374E-51AF-8015-C5A8A0072296}"/>
                  </a:ext>
                </a:extLst>
              </p:cNvPr>
              <p:cNvSpPr txBox="1"/>
              <p:nvPr/>
            </p:nvSpPr>
            <p:spPr>
              <a:xfrm>
                <a:off x="7629837" y="2393743"/>
                <a:ext cx="615386" cy="36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jets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040AF64-374E-51AF-8015-C5A8A0072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837" y="2393743"/>
                <a:ext cx="615386" cy="361381"/>
              </a:xfrm>
              <a:prstGeom prst="rect">
                <a:avLst/>
              </a:prstGeom>
              <a:blipFill>
                <a:blip r:embed="rId5"/>
                <a:stretch>
                  <a:fillRect l="-14000" r="-2000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7A5CE67-3C96-5B2B-A6C3-8CDA4E109E8D}"/>
                  </a:ext>
                </a:extLst>
              </p:cNvPr>
              <p:cNvSpPr txBox="1"/>
              <p:nvPr/>
            </p:nvSpPr>
            <p:spPr>
              <a:xfrm>
                <a:off x="11576614" y="4152960"/>
                <a:ext cx="615386" cy="361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jets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7A5CE67-3C96-5B2B-A6C3-8CDA4E109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614" y="4152960"/>
                <a:ext cx="615386" cy="361381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491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94FC5D-6F20-C908-41DA-40EF277A8F9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337685"/>
              </a:xfrm>
            </p:spPr>
            <p:txBody>
              <a:bodyPr/>
              <a:lstStyle/>
              <a:p>
                <a:pPr marL="687382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Introduction</a:t>
                </a:r>
              </a:p>
              <a:p>
                <a:pPr marL="1444571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LHC physics and ATLAS</a:t>
                </a:r>
              </a:p>
              <a:p>
                <a:pPr marL="1444571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Standard Model</a:t>
                </a:r>
              </a:p>
              <a:p>
                <a:pPr marL="1444571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Top-</a:t>
                </a:r>
                <a:r>
                  <a:rPr lang="en-US" dirty="0" err="1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philic</a:t>
                </a: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vector resonance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  <a:p>
                <a:pPr marL="687382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Analysis strategy</a:t>
                </a:r>
              </a:p>
              <a:p>
                <a:pPr marL="1444571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Analysis backgrounds</a:t>
                </a:r>
              </a:p>
              <a:p>
                <a:pPr marL="1444571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Analysis regions</a:t>
                </a:r>
              </a:p>
              <a:p>
                <a:pPr marL="1444571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Statistical interpretation</a:t>
                </a:r>
              </a:p>
              <a:p>
                <a:pPr marL="687382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Results</a:t>
                </a:r>
              </a:p>
              <a:p>
                <a:pPr marL="687382" indent="-457200">
                  <a:buFont typeface="+mj-lt"/>
                  <a:buAutoNum type="arabicPeriod"/>
                </a:pPr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Summary &amp; outlook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E094FC5D-6F20-C908-41DA-40EF277A8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33768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399E926-5794-67A1-EA66-86C839F21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889AF7-0003-A625-E857-3C72DCD7811B}"/>
              </a:ext>
            </a:extLst>
          </p:cNvPr>
          <p:cNvGrpSpPr/>
          <p:nvPr/>
        </p:nvGrpSpPr>
        <p:grpSpPr>
          <a:xfrm>
            <a:off x="6665537" y="1018692"/>
            <a:ext cx="4916863" cy="2461692"/>
            <a:chOff x="7137744" y="1096354"/>
            <a:chExt cx="3987308" cy="1996298"/>
          </a:xfrm>
        </p:grpSpPr>
        <p:pic>
          <p:nvPicPr>
            <p:cNvPr id="2050" name="Picture 2" descr="Top quark | The Particle Zoo">
              <a:extLst>
                <a:ext uri="{FF2B5EF4-FFF2-40B4-BE49-F238E27FC236}">
                  <a16:creationId xmlns:a16="http://schemas.microsoft.com/office/drawing/2014/main" id="{0035AA89-541F-D3DD-B047-28C59F3F6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9963" y="1096354"/>
              <a:ext cx="1665089" cy="1842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ntitop quark subatomic particle plush toy">
              <a:extLst>
                <a:ext uri="{FF2B5EF4-FFF2-40B4-BE49-F238E27FC236}">
                  <a16:creationId xmlns:a16="http://schemas.microsoft.com/office/drawing/2014/main" id="{05F878A1-4C02-07C4-556A-2D225C4CE6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744" y="1148917"/>
              <a:ext cx="2105263" cy="1943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6C08F9B-5D8A-0F5D-7A79-3F7DF2CE3AE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0EC77A-6C3E-691B-022A-EA3A36780E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BD27CC-54BF-3B78-D012-BEE10E12FEF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pic>
        <p:nvPicPr>
          <p:cNvPr id="7" name="Picture 2" descr="Generated image">
            <a:extLst>
              <a:ext uri="{FF2B5EF4-FFF2-40B4-BE49-F238E27FC236}">
                <a16:creationId xmlns:a16="http://schemas.microsoft.com/office/drawing/2014/main" id="{8988F1BC-94F3-CD99-66FC-CBA6A9941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926" y="3480384"/>
            <a:ext cx="2396876" cy="239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879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54AA1-C537-BE6D-80C5-3DB24F7C3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36D15EB9-75A3-F6C8-72D3-7725DF539C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697705"/>
                <a:ext cx="6985009" cy="4382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61951" marR="0" lvl="0" indent="-231769" algn="l" rtl="0" eaLnBrk="1" hangingPunct="1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None/>
                  <a:defRPr sz="24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Arial"/>
                    <a:cs typeface="Arial"/>
                    <a:sym typeface="Arial"/>
                  </a:defRPr>
                </a:lvl1pPr>
                <a:lvl2pPr marL="1219140" marR="0" lvl="1" indent="-304784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3F3F3F"/>
                  </a:buClr>
                  <a:buSzPts val="1500"/>
                  <a:buFont typeface="Arial"/>
                  <a:buNone/>
                  <a:defRPr sz="20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828709" marR="0" lvl="2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3F3F3F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2438278" marR="0" lvl="3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3047848" marR="0" lvl="4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3657418" marR="0" lvl="5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4266987" marR="0" lvl="6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4876557" marR="0" lvl="7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5486126" marR="0" lvl="8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Main selection criteria</a:t>
                </a:r>
                <a:r>
                  <a:rPr lang="en-US" sz="20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jets,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-jets &amp; </a:t>
                </a:r>
                <a:r>
                  <a:rPr lang="en-US" sz="1800" dirty="0">
                    <a:solidFill>
                      <a:schemeClr val="tx1"/>
                    </a:solidFill>
                  </a:rPr>
                  <a:t>h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igh total energy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&gt;500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)</a:t>
                </a:r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Further divided into 5 sub-regions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jets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lep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Discrimination observable </a:t>
                </a:r>
                <a:r>
                  <a:rPr lang="en-US" sz="2000" dirty="0">
                    <a:solidFill>
                      <a:schemeClr val="tx1"/>
                    </a:solidFill>
                  </a:rPr>
                  <a:t>for signal extraction is scalar sum of all leptons &amp; jets in the event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+mn-lt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 Placeholder 1">
                <a:extLst>
                  <a:ext uri="{FF2B5EF4-FFF2-40B4-BE49-F238E27FC236}">
                    <a16:creationId xmlns:a16="http://schemas.microsoft.com/office/drawing/2014/main" id="{36D15EB9-75A3-F6C8-72D3-7725DF539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97705"/>
                <a:ext cx="6985009" cy="43824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F3447E4-14B2-7AAC-F686-61156EAF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region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9DC20-E387-3D03-E3C5-889EAEF9A37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80EBA-C28A-DBBA-FFAB-D62EDAA3B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A45011-F897-079E-9E2F-0F2BB656646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142FD0-EAF5-1D94-385E-56526A97D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09" y="1260156"/>
            <a:ext cx="4363597" cy="474401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69BC1F7-18CE-F7C9-84B4-4756782A81ED}"/>
              </a:ext>
            </a:extLst>
          </p:cNvPr>
          <p:cNvGrpSpPr/>
          <p:nvPr/>
        </p:nvGrpSpPr>
        <p:grpSpPr>
          <a:xfrm>
            <a:off x="2845956" y="3405850"/>
            <a:ext cx="4688340" cy="2694884"/>
            <a:chOff x="173027" y="2902957"/>
            <a:chExt cx="4688340" cy="2694884"/>
          </a:xfrm>
        </p:grpSpPr>
        <p:pic>
          <p:nvPicPr>
            <p:cNvPr id="24" name="Picture 23" descr="A chart of different colors&#10;&#10;AI-generated content may be incorrect.">
              <a:extLst>
                <a:ext uri="{FF2B5EF4-FFF2-40B4-BE49-F238E27FC236}">
                  <a16:creationId xmlns:a16="http://schemas.microsoft.com/office/drawing/2014/main" id="{CB5576F8-BA49-A9A7-EEF4-1C5FB7B12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70347" r="39680" b="871"/>
            <a:stretch>
              <a:fillRect/>
            </a:stretch>
          </p:blipFill>
          <p:spPr>
            <a:xfrm>
              <a:off x="173027" y="4139431"/>
              <a:ext cx="4688340" cy="1458410"/>
            </a:xfrm>
            <a:prstGeom prst="rect">
              <a:avLst/>
            </a:prstGeom>
          </p:spPr>
        </p:pic>
        <p:pic>
          <p:nvPicPr>
            <p:cNvPr id="25" name="Picture 24" descr="A chart of different colors&#10;&#10;AI-generated content may be incorrect.">
              <a:extLst>
                <a:ext uri="{FF2B5EF4-FFF2-40B4-BE49-F238E27FC236}">
                  <a16:creationId xmlns:a16="http://schemas.microsoft.com/office/drawing/2014/main" id="{ABF87933-61AE-E02C-8ED3-E5DFA759B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8360" t="41383" b="29835"/>
            <a:stretch>
              <a:fillRect/>
            </a:stretch>
          </p:blipFill>
          <p:spPr>
            <a:xfrm>
              <a:off x="822767" y="2902957"/>
              <a:ext cx="3236460" cy="1458410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0727F97-F2E4-1F49-309B-AAF47BC8F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11" y="3888905"/>
            <a:ext cx="1918832" cy="18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80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38988-084B-BEDA-D01A-2F75913CF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ABEC46-8481-254F-C92D-D346D632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regions</a:t>
            </a:r>
            <a:r>
              <a:rPr lang="en-US" dirty="0"/>
              <a:t>: Non-prompt/fake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CD294-6E37-8DD6-C3C6-3B2630B3970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28FC7-06EC-ACB3-84C9-7D3FFB2EA3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1965AD-3183-EE13-2659-40F5CCF9071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2AF567F3-2AE6-7E15-B523-2370AB424E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697705"/>
                <a:ext cx="7066471" cy="43376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61951" marR="0" lvl="0" indent="-231769" algn="l" rtl="0" eaLnBrk="1" hangingPunct="1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None/>
                  <a:defRPr sz="24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Arial"/>
                    <a:cs typeface="Arial"/>
                    <a:sym typeface="Arial"/>
                  </a:defRPr>
                </a:lvl1pPr>
                <a:lvl2pPr marL="1219140" marR="0" lvl="1" indent="-304784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3F3F3F"/>
                  </a:buClr>
                  <a:buSzPts val="1500"/>
                  <a:buFont typeface="Arial"/>
                  <a:buNone/>
                  <a:defRPr sz="20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828709" marR="0" lvl="2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3F3F3F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2438278" marR="0" lvl="3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3047848" marR="0" lvl="4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3657418" marR="0" lvl="5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4266987" marR="0" lvl="6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4876557" marR="0" lvl="7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5486126" marR="0" lvl="8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Non-prompt/fake BG estimated using </a:t>
                </a:r>
                <a:r>
                  <a:rPr lang="en-US" sz="20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template fitting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MC distributions scaled to data in dedicated CRs with fitted </a:t>
                </a:r>
                <a:r>
                  <a: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normalization factors 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(NFs)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MC-to-data NFs propagated to SR to maximize BG estimation accuracy within the SR</a:t>
                </a:r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Each fake/non-prompt BG constrained by corresponding CRs</a:t>
                </a:r>
              </a:p>
              <a:p>
                <a:pPr marL="987371" lvl="1" indent="0"/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4 CRs &amp; NFs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NFs fitted simultaneously with signal strength in the final fit</a:t>
                </a:r>
              </a:p>
            </p:txBody>
          </p:sp>
        </mc:Choice>
        <mc:Fallback xmlns="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2AF567F3-2AE6-7E15-B523-2370AB424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97705"/>
                <a:ext cx="7066471" cy="4337679"/>
              </a:xfrm>
              <a:prstGeom prst="rect">
                <a:avLst/>
              </a:prstGeom>
              <a:blipFill>
                <a:blip r:embed="rId3"/>
                <a:stretch>
                  <a:fillRect r="-8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A9393CE-8D38-341D-23A5-D6CC1354E1AA}"/>
              </a:ext>
            </a:extLst>
          </p:cNvPr>
          <p:cNvGrpSpPr/>
          <p:nvPr/>
        </p:nvGrpSpPr>
        <p:grpSpPr>
          <a:xfrm>
            <a:off x="8598124" y="755284"/>
            <a:ext cx="3593876" cy="3271743"/>
            <a:chOff x="8737600" y="941442"/>
            <a:chExt cx="3123453" cy="2843486"/>
          </a:xfrm>
        </p:grpSpPr>
        <p:pic>
          <p:nvPicPr>
            <p:cNvPr id="27" name="Picture 26" descr="A chart of different colors&#10;&#10;AI-generated content may be incorrect.">
              <a:extLst>
                <a:ext uri="{FF2B5EF4-FFF2-40B4-BE49-F238E27FC236}">
                  <a16:creationId xmlns:a16="http://schemas.microsoft.com/office/drawing/2014/main" id="{1B955E0B-2C8A-22C5-FB0D-1757B1C8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1041" t="12640" r="19878" b="58729"/>
            <a:stretch>
              <a:fillRect/>
            </a:stretch>
          </p:blipFill>
          <p:spPr>
            <a:xfrm>
              <a:off x="8823551" y="2334229"/>
              <a:ext cx="3037502" cy="1450699"/>
            </a:xfrm>
            <a:prstGeom prst="rect">
              <a:avLst/>
            </a:prstGeom>
          </p:spPr>
        </p:pic>
        <p:pic>
          <p:nvPicPr>
            <p:cNvPr id="28" name="Picture 27" descr="A chart of different colors&#10;&#10;AI-generated content may be incorrect.">
              <a:extLst>
                <a:ext uri="{FF2B5EF4-FFF2-40B4-BE49-F238E27FC236}">
                  <a16:creationId xmlns:a16="http://schemas.microsoft.com/office/drawing/2014/main" id="{1775B25D-3857-F355-36BA-A771C0DC1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640" r="60920" b="58729"/>
            <a:stretch>
              <a:fillRect/>
            </a:stretch>
          </p:blipFill>
          <p:spPr>
            <a:xfrm>
              <a:off x="8737600" y="941442"/>
              <a:ext cx="3037502" cy="1450698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013A1BBC-09DF-DEA7-39CC-3E6C4B217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568" y="4149075"/>
            <a:ext cx="1918832" cy="18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2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3FD82-F340-85D3-79DC-53619E80F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3720D146-BF9F-668E-97FF-E4F458D0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14" y="3728480"/>
            <a:ext cx="6197277" cy="814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5D4347DF-C2C2-12DA-36BD-12B67B457F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697705"/>
                <a:ext cx="7376405" cy="4448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61951" marR="0" lvl="0" indent="-231769" algn="l" rtl="0" eaLnBrk="1" hangingPunct="1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None/>
                  <a:defRPr sz="24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Arial"/>
                    <a:cs typeface="Arial"/>
                    <a:sym typeface="Arial"/>
                  </a:defRPr>
                </a:lvl1pPr>
                <a:lvl2pPr marL="1219140" marR="0" lvl="1" indent="-304784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3F3F3F"/>
                  </a:buClr>
                  <a:buSzPts val="1500"/>
                  <a:buFont typeface="Arial"/>
                  <a:buNone/>
                  <a:defRPr sz="20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828709" marR="0" lvl="2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3F3F3F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2438278" marR="0" lvl="3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3047848" marR="0" lvl="4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3657418" marR="0" lvl="5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4266987" marR="0" lvl="6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4876557" marR="0" lvl="7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5486126" marR="0" lvl="8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Template fitting not optimal due to mismodeling of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 at high jet multiplicity</a:t>
                </a:r>
              </a:p>
              <a:p>
                <a:pPr marL="692150" lvl="1" indent="0"/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 alternative method using staircase &amp; Poisson QCD scaling patterns for cross-section of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 at a particular jet multiplicity</a:t>
                </a:r>
              </a:p>
              <a:p>
                <a:pPr marL="981075" lvl="1" indent="-2889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Instead of MC-to-data NFs, propagate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NF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jets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=4)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 obtained from fitting a function parameterized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jets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+mn-lt"/>
                  <a:cs typeface="Calibri" panose="020F0502020204030204" pitchFamily="34" charset="0"/>
                </a:endParaRPr>
              </a:p>
              <a:p>
                <a:pPr marL="230182" indent="0"/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Two types of CRs for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CR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: constrains flavor composition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CR 1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: constrains jet multiplicity spectrum</a:t>
                </a:r>
                <a:endParaRPr lang="en-US" sz="2000" dirty="0">
                  <a:solidFill>
                    <a:schemeClr val="tx1"/>
                  </a:solidFill>
                  <a:latin typeface="+mn-lt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Separate CRs for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5D4347DF-C2C2-12DA-36BD-12B67B457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97705"/>
                <a:ext cx="7376405" cy="4448452"/>
              </a:xfrm>
              <a:prstGeom prst="rect">
                <a:avLst/>
              </a:prstGeom>
              <a:blipFill>
                <a:blip r:embed="rId4"/>
                <a:stretch>
                  <a:fillRect r="-1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803E8EF-6DE8-30F5-169C-B0E4A4A440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Control regions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3803E8EF-6DE8-30F5-169C-B0E4A4A440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312" t="-7143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A4DDB-4513-3BC8-3401-0777AF3A370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5A82D-7584-1AE0-FCE5-0D7D515CF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4DFE9D-A0D3-F2E2-80A5-440C6B61FE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H. Le, Dissertation Defense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B92DA6E-0B7B-4C3C-05D2-9606F5960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3568" y="4149075"/>
            <a:ext cx="1918832" cy="188630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4466BCF-9804-5285-CDB6-185CCED23899}"/>
              </a:ext>
            </a:extLst>
          </p:cNvPr>
          <p:cNvGrpSpPr/>
          <p:nvPr/>
        </p:nvGrpSpPr>
        <p:grpSpPr>
          <a:xfrm>
            <a:off x="8472028" y="752531"/>
            <a:ext cx="3776646" cy="3247569"/>
            <a:chOff x="7979560" y="2479876"/>
            <a:chExt cx="3208554" cy="2759062"/>
          </a:xfrm>
        </p:grpSpPr>
        <p:pic>
          <p:nvPicPr>
            <p:cNvPr id="31" name="Picture 30" descr="A chart of different colors&#10;&#10;AI-generated content may be incorrect.">
              <a:extLst>
                <a:ext uri="{FF2B5EF4-FFF2-40B4-BE49-F238E27FC236}">
                  <a16:creationId xmlns:a16="http://schemas.microsoft.com/office/drawing/2014/main" id="{4212AF1F-8CCC-F64F-A8BA-FC7B55078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2713" r="79360" b="29566"/>
            <a:stretch>
              <a:fillRect/>
            </a:stretch>
          </p:blipFill>
          <p:spPr>
            <a:xfrm>
              <a:off x="9583837" y="2479876"/>
              <a:ext cx="1604277" cy="1404615"/>
            </a:xfrm>
            <a:prstGeom prst="rect">
              <a:avLst/>
            </a:prstGeom>
          </p:spPr>
        </p:pic>
        <p:pic>
          <p:nvPicPr>
            <p:cNvPr id="32" name="Picture 31" descr="A chart of different colors&#10;&#10;AI-generated content may be incorrect.">
              <a:extLst>
                <a:ext uri="{FF2B5EF4-FFF2-40B4-BE49-F238E27FC236}">
                  <a16:creationId xmlns:a16="http://schemas.microsoft.com/office/drawing/2014/main" id="{AE3E3BD8-1170-522F-B46F-F5A7C320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9494" t="40624" r="40745" b="29566"/>
            <a:stretch>
              <a:fillRect/>
            </a:stretch>
          </p:blipFill>
          <p:spPr>
            <a:xfrm>
              <a:off x="8026400" y="3728480"/>
              <a:ext cx="3090441" cy="1510458"/>
            </a:xfrm>
            <a:prstGeom prst="rect">
              <a:avLst/>
            </a:prstGeom>
          </p:spPr>
        </p:pic>
        <p:pic>
          <p:nvPicPr>
            <p:cNvPr id="33" name="Picture 32" descr="A chart of different colors&#10;&#10;AI-generated content may be incorrect.">
              <a:extLst>
                <a:ext uri="{FF2B5EF4-FFF2-40B4-BE49-F238E27FC236}">
                  <a16:creationId xmlns:a16="http://schemas.microsoft.com/office/drawing/2014/main" id="{D2598E49-57F2-F94F-5D11-08AB4BEC7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9359" t="12641" b="59639"/>
            <a:stretch>
              <a:fillRect/>
            </a:stretch>
          </p:blipFill>
          <p:spPr>
            <a:xfrm>
              <a:off x="7979560" y="2479876"/>
              <a:ext cx="1604277" cy="1404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6121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040A2-0BF0-2965-1DDE-DFFB4A944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A8163B5-8C34-9C86-15A8-F3C76C7DD0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658648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Likelihood function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represents the likelihood of obtaining the set of observed data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given certain values of parameters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observed number of events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– modeled in each bin with a Poisson distribution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expected # events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bin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signal significance 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- parameter to extract from observed data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nuisance parameters 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(NPs) – in this case parameterized systematic uncertainties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modeled as Gaussian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normalization factors 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(NFs)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</m:acc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maximized when </a:t>
                </a:r>
                <a:r>
                  <a:rPr lang="en-US" sz="2000" dirty="0">
                    <a:solidFill>
                      <a:schemeClr val="tx1"/>
                    </a:solidFill>
                  </a:rPr>
                  <a:t>the model parameter values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𝜿</m:t>
                        </m:r>
                      </m:e>
                    </m:acc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result in prediction that best fit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out of all possible values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ea typeface="Cambria Math" panose="02040503050406030204" pitchFamily="18" charset="0"/>
                  </a:rPr>
                  <a:t>, NPs and NFs are estimated simultaneously in the maximization fit for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A8163B5-8C34-9C86-15A8-F3C76C7DD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658648"/>
              </a:xfrm>
              <a:blipFill>
                <a:blip r:embed="rId3"/>
                <a:stretch>
                  <a:fillRect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B0C4B98-6F64-DC28-9079-D4CC7EAAA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methods</a:t>
            </a:r>
            <a:r>
              <a:rPr lang="en-US" dirty="0"/>
              <a:t>: Likelihood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6291D-ADB2-08AF-6133-D0A94935054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83A66-B1D2-7B69-183C-AFEE85CDE4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D6F46E-FA0C-3BEE-62C0-C01413D76F3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5AE153-FB66-A4EA-7184-5A8D6553F9AA}"/>
                  </a:ext>
                </a:extLst>
              </p:cNvPr>
              <p:cNvSpPr txBox="1"/>
              <p:nvPr/>
            </p:nvSpPr>
            <p:spPr>
              <a:xfrm>
                <a:off x="4511040" y="2987404"/>
                <a:ext cx="3169920" cy="44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bSup>
                        <m:sSub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sig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BG</m:t>
                          </m:r>
                        </m:sup>
                      </m:sSubSup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65AE153-FB66-A4EA-7184-5A8D6553F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040" y="2987404"/>
                <a:ext cx="3169920" cy="441596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853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BC9A3-FFE1-2822-A0F5-BB0AF9FE0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C23350C-DE3E-3DE0-6DA1-2553D3CD794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599" y="1697705"/>
                <a:ext cx="10972801" cy="4658648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Observed data is tested for compatibility with the background-only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or the signal + background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A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test statistic </a:t>
                </a:r>
                <a:r>
                  <a:rPr lang="en-US" sz="2000" dirty="0">
                    <a:solidFill>
                      <a:schemeClr val="tx1"/>
                    </a:solidFill>
                  </a:rPr>
                  <a:t>quantifies the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deviation of observed data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Optimal test statistic for discovery is a function of the </a:t>
                </a: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profile likelihood ratio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987371" lvl="1" indent="0"/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987371" lvl="1" indent="0"/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Ideally the distribution of chosen discriminating observable of signal (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) and BG are significantly different for best sensitivity</a:t>
                </a:r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The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p-value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obs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describes the probability of observing data that deviates even further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than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is rejected (in favor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) at a confidence level (CL)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if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Confidence level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: 95%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≤0.05)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C23350C-DE3E-3DE0-6DA1-2553D3CD7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599" y="1697705"/>
                <a:ext cx="10972801" cy="465864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60C15FC-24F7-A2CC-19BF-0BE5763C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methods</a:t>
            </a:r>
            <a:r>
              <a:rPr lang="en-US" dirty="0"/>
              <a:t>: Profile likelihood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952BD-5E3C-91F9-4881-ECDA68FFA0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6E71D6-A2B5-5BCE-38C7-96B88CB9D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C5D680-EB4F-D7F3-5F79-F81379BB3A8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B31745-7F83-2B90-8EC7-0E0C0386DCDB}"/>
                  </a:ext>
                </a:extLst>
              </p:cNvPr>
              <p:cNvSpPr txBox="1"/>
              <p:nvPr/>
            </p:nvSpPr>
            <p:spPr>
              <a:xfrm>
                <a:off x="2296930" y="3264686"/>
                <a:ext cx="5486400" cy="737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B31745-7F83-2B90-8EC7-0E0C0386D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930" y="3264686"/>
                <a:ext cx="5486400" cy="737959"/>
              </a:xfrm>
              <a:prstGeom prst="rect">
                <a:avLst/>
              </a:prstGeom>
              <a:blipFill>
                <a:blip r:embed="rId4"/>
                <a:stretch>
                  <a:fillRect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724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B9A1F-6AD5-74B7-8E06-535722C9E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EBE9DC-B422-4D80-31DF-3C99FCF01DA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1" y="1697705"/>
                <a:ext cx="7315200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solidFill>
                      <a:schemeClr val="tx1"/>
                    </a:solidFill>
                  </a:rPr>
                  <a:t>Exclusion limits</a:t>
                </a:r>
                <a:r>
                  <a:rPr lang="en-US" sz="2200" dirty="0">
                    <a:solidFill>
                      <a:schemeClr val="tx1"/>
                    </a:solidFill>
                  </a:rPr>
                  <a:t>: the upper bound of </a:t>
                </a:r>
                <a14:m>
                  <m:oMath xmlns:m="http://schemas.openxmlformats.org/officeDocument/2006/math">
                    <m:r>
                      <a:rPr lang="en-US" sz="2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at a certain confidence level (if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is rejected)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Below the exclusion limit, the data is not in conflict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800" b="1" dirty="0">
                  <a:solidFill>
                    <a:schemeClr val="tx1"/>
                  </a:solidFill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𝐂</m:t>
                    </m:r>
                    <m:sSub>
                      <m:sSubPr>
                        <m:ctrlPr>
                          <a:rPr lang="en-US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𝐋</m:t>
                        </m:r>
                      </m:e>
                      <m:sub>
                        <m:r>
                          <a:rPr lang="en-US" sz="2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𝐬</m:t>
                        </m:r>
                      </m:sub>
                    </m:sSub>
                  </m:oMath>
                </a14:m>
                <a:r>
                  <a:rPr lang="en-US" sz="2200" b="1" dirty="0">
                    <a:solidFill>
                      <a:schemeClr val="tx1"/>
                    </a:solidFill>
                  </a:rPr>
                  <a:t> method</a:t>
                </a:r>
                <a:r>
                  <a:rPr lang="en-US" sz="2200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chemeClr val="tx1"/>
                  </a:solidFill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value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is the exclusion limit of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CL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Observed limit: determined using real, observed data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Expected limit: determined using pseudo-data (Asimov data)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Asimov data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“ideal” simulated data under assumption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Used to calculate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(68%)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(95%)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uncertainty bands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5EBE9DC-B422-4D80-31DF-3C99FCF01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1" y="1697705"/>
                <a:ext cx="7315200" cy="4063941"/>
              </a:xfrm>
              <a:blipFill>
                <a:blip r:embed="rId3"/>
                <a:stretch>
                  <a:fillRect r="-347" b="-10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90FB8B29-821E-2E01-D708-E736DB7B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Statistical methods</a:t>
            </a:r>
            <a:r>
              <a:rPr lang="en-US" dirty="0"/>
              <a:t>: Exclusion limits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481A4-2F09-B273-DD86-D65244C96CC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A0445-9461-0B9F-2AEE-854FA02D1F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4BA28C-501F-C573-3D34-25013BB7FF4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FA0F82-6C96-CDC1-190E-2029635CF87D}"/>
                  </a:ext>
                </a:extLst>
              </p:cNvPr>
              <p:cNvSpPr txBox="1"/>
              <p:nvPr/>
            </p:nvSpPr>
            <p:spPr>
              <a:xfrm>
                <a:off x="3041569" y="3223409"/>
                <a:ext cx="3264061" cy="718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obs</m:t>
                                  </m:r>
                                </m:sup>
                              </m:s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obs</m:t>
                                  </m:r>
                                </m:sup>
                              </m:s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FA0F82-6C96-CDC1-190E-2029635CF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569" y="3223409"/>
                <a:ext cx="3264061" cy="718274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63EA492E-2171-99F4-2617-3CE04BA6523E}"/>
              </a:ext>
            </a:extLst>
          </p:cNvPr>
          <p:cNvGrpSpPr/>
          <p:nvPr/>
        </p:nvGrpSpPr>
        <p:grpSpPr>
          <a:xfrm>
            <a:off x="7729728" y="1563866"/>
            <a:ext cx="4462272" cy="4471524"/>
            <a:chOff x="7729728" y="1563866"/>
            <a:chExt cx="4462272" cy="447152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AF280F7-144A-FD18-5D0C-DCD0A6209C70}"/>
                </a:ext>
              </a:extLst>
            </p:cNvPr>
            <p:cNvGrpSpPr/>
            <p:nvPr/>
          </p:nvGrpSpPr>
          <p:grpSpPr>
            <a:xfrm>
              <a:off x="7729728" y="1563866"/>
              <a:ext cx="4462272" cy="4471524"/>
              <a:chOff x="7729728" y="1785980"/>
              <a:chExt cx="4462272" cy="447152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E571CC8-2F95-1CA4-2635-27EB0403F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9728" y="1785980"/>
                <a:ext cx="4310395" cy="371907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52CB801-6896-531E-A6D6-6EEB6914D9F0}"/>
                      </a:ext>
                    </a:extLst>
                  </p:cNvPr>
                  <p:cNvSpPr txBox="1"/>
                  <p:nvPr/>
                </p:nvSpPr>
                <p:spPr>
                  <a:xfrm>
                    <a:off x="9884925" y="2890441"/>
                    <a:ext cx="115824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rgbClr val="FF0000"/>
                        </a:solidFill>
                        <a:latin typeface="+mn-lt"/>
                      </a:rPr>
                      <a:t>Excluded </a:t>
                    </a:r>
                    <a14:m>
                      <m:oMath xmlns:m="http://schemas.openxmlformats.org/officeDocument/2006/math"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180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552CB801-6896-531E-A6D6-6EEB6914D9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4925" y="2890441"/>
                    <a:ext cx="1158240" cy="6463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5769" r="-3261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4B64A41-3724-CB29-BA4D-8F25AB0A3AD6}"/>
                      </a:ext>
                    </a:extLst>
                  </p:cNvPr>
                  <p:cNvSpPr txBox="1"/>
                  <p:nvPr/>
                </p:nvSpPr>
                <p:spPr>
                  <a:xfrm>
                    <a:off x="8452576" y="4197749"/>
                    <a:ext cx="1526787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rgbClr val="00B050"/>
                        </a:solidFill>
                        <a:latin typeface="+mn-lt"/>
                      </a:rPr>
                      <a:t>Not excluded </a:t>
                    </a:r>
                    <a14:m>
                      <m:oMath xmlns:m="http://schemas.openxmlformats.org/officeDocument/2006/math"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1800" dirty="0">
                      <a:solidFill>
                        <a:srgbClr val="00B050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4B64A41-3724-CB29-BA4D-8F25AB0A3A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2576" y="4197749"/>
                    <a:ext cx="1526787" cy="6463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923" r="-3306" b="-9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92218F1-3866-3D22-AFC7-C1BAD93BD0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1412" y="4267200"/>
                <a:ext cx="0" cy="1816608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055B3-7473-4D78-801A-A0E93263C22E}"/>
                      </a:ext>
                    </a:extLst>
                  </p:cNvPr>
                  <p:cNvSpPr txBox="1"/>
                  <p:nvPr/>
                </p:nvSpPr>
                <p:spPr>
                  <a:xfrm>
                    <a:off x="9001760" y="5611173"/>
                    <a:ext cx="1158240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rgbClr val="FF0000"/>
                        </a:solidFill>
                        <a:latin typeface="+mn-lt"/>
                      </a:rPr>
                      <a:t>Excluded </a:t>
                    </a:r>
                    <a14:m>
                      <m:oMath xmlns:m="http://schemas.openxmlformats.org/officeDocument/2006/math"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NLSP</m:t>
                            </m:r>
                          </m:sub>
                        </m:sSub>
                        <m: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1800" dirty="0">
                      <a:solidFill>
                        <a:srgbClr val="FF0000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C8055B3-7473-4D78-801A-A0E93263C2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01760" y="5611173"/>
                    <a:ext cx="1158240" cy="6463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3846" r="-2151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BC5869B-E43F-4364-3FD4-99E44D1791CF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5213" y="5611173"/>
                    <a:ext cx="1526787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rgbClr val="00B050"/>
                        </a:solidFill>
                        <a:latin typeface="+mn-lt"/>
                      </a:rPr>
                      <a:t>Not excluded </a:t>
                    </a:r>
                    <a14:m>
                      <m:oMath xmlns:m="http://schemas.openxmlformats.org/officeDocument/2006/math"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NLSP</m:t>
                            </m:r>
                          </m:sub>
                        </m:s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1800" dirty="0">
                      <a:solidFill>
                        <a:srgbClr val="00B050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7BC5869B-E43F-4364-3FD4-99E44D1791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5213" y="5611173"/>
                    <a:ext cx="1526787" cy="6463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3846" r="-2479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5CC50EB-B4C7-6A90-3899-E61BD3849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37600" y="5342903"/>
              <a:ext cx="195381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BA3C566-6E96-6A40-40F8-2EF05F25E32E}"/>
                </a:ext>
              </a:extLst>
            </p:cNvPr>
            <p:cNvCxnSpPr>
              <a:cxnSpLocks/>
            </p:cNvCxnSpPr>
            <p:nvPr/>
          </p:nvCxnSpPr>
          <p:spPr>
            <a:xfrm>
              <a:off x="10691412" y="5342903"/>
              <a:ext cx="1500588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7614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B66DC-394F-C5A4-F109-4E7437AA6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A6DD7C-2DF5-ED12-2BA4-80C4C4E31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82037"/>
            <a:ext cx="10363200" cy="155869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28122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35843-CA26-C682-B3D3-08DDD2815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8C15C76-D16B-6C68-A747-511CC239874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No significant variation is observed in fit output behavior using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samples of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Nominal pre-fit values: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NF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=1;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8C15C76-D16B-6C68-A747-511CC2398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06394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25C4F160-E71F-C392-E2CB-53A39A1F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&amp; scaling factors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F7F30-6E4C-1C80-185F-AED6B4861E7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6FE0B-9912-A4F0-64CB-06731DC313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27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9E9CDB-D876-6B06-3484-52720D6E4AF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3C84EA-C914-4129-86C2-9A4C3E849F1F}"/>
              </a:ext>
            </a:extLst>
          </p:cNvPr>
          <p:cNvGrpSpPr/>
          <p:nvPr/>
        </p:nvGrpSpPr>
        <p:grpSpPr>
          <a:xfrm>
            <a:off x="2209800" y="3197190"/>
            <a:ext cx="7772400" cy="2861809"/>
            <a:chOff x="2209800" y="2753382"/>
            <a:chExt cx="7772400" cy="28618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06875B-D403-F1A5-0000-E2F0E183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9800" y="2753382"/>
              <a:ext cx="7772400" cy="135123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C84F0B-EAB8-E8CA-722B-64F3A30C387A}"/>
                </a:ext>
              </a:extLst>
            </p:cNvPr>
            <p:cNvGrpSpPr/>
            <p:nvPr/>
          </p:nvGrpSpPr>
          <p:grpSpPr>
            <a:xfrm>
              <a:off x="2209800" y="4251073"/>
              <a:ext cx="7682375" cy="1364118"/>
              <a:chOff x="2387600" y="4337364"/>
              <a:chExt cx="7682375" cy="136411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18735B5-4250-AA16-9C8C-C206667DA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8542" y="4337364"/>
                <a:ext cx="6111433" cy="135188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E30172F-06FC-D5AA-9E57-930CCF005F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79788"/>
              <a:stretch>
                <a:fillRect/>
              </a:stretch>
            </p:blipFill>
            <p:spPr>
              <a:xfrm>
                <a:off x="2387600" y="4350246"/>
                <a:ext cx="1570942" cy="135123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92527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DB6E3-2100-066D-3A58-9302F117B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0D704E-C84F-CB66-A59C-C885E7FE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modeling</a:t>
            </a:r>
            <a:r>
              <a:rPr lang="en-US" dirty="0"/>
              <a:t>: Fake/non-prompt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6C24F-84EB-92B4-9522-D4EDCDD1C7E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590E3-DCBC-31AA-1254-AE73B916536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040698" y="8115186"/>
            <a:ext cx="2844800" cy="365125"/>
          </a:xfrm>
        </p:spPr>
        <p:txBody>
          <a:bodyPr/>
          <a:lstStyle/>
          <a:p>
            <a:fld id="{66B966ED-80E0-1146-BE89-D19FCEDC8744}" type="slidenum">
              <a:rPr lang="en-US" smtClean="0"/>
              <a:t>28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3CB0B49-6E7F-93DD-E51B-3AFF25D981C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73240B-7110-5D43-077A-0E49FAD0868A}"/>
              </a:ext>
            </a:extLst>
          </p:cNvPr>
          <p:cNvGrpSpPr/>
          <p:nvPr/>
        </p:nvGrpSpPr>
        <p:grpSpPr>
          <a:xfrm>
            <a:off x="2175834" y="1659651"/>
            <a:ext cx="7729728" cy="4375739"/>
            <a:chOff x="6699447" y="2244674"/>
            <a:chExt cx="6696278" cy="3790712"/>
          </a:xfrm>
        </p:grpSpPr>
        <p:pic>
          <p:nvPicPr>
            <p:cNvPr id="14" name="Picture 13" descr="A chart with different colored lines&#10;&#10;AI-generated content may be incorrect.">
              <a:extLst>
                <a:ext uri="{FF2B5EF4-FFF2-40B4-BE49-F238E27FC236}">
                  <a16:creationId xmlns:a16="http://schemas.microsoft.com/office/drawing/2014/main" id="{F091DB92-A989-9227-C599-264543837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7586" y="2244674"/>
              <a:ext cx="3348139" cy="3790709"/>
            </a:xfrm>
            <a:prstGeom prst="rect">
              <a:avLst/>
            </a:prstGeom>
          </p:spPr>
        </p:pic>
        <p:pic>
          <p:nvPicPr>
            <p:cNvPr id="16" name="Picture 15" descr="A chart with different colored lines&#10;&#10;AI-generated content may be incorrect.">
              <a:extLst>
                <a:ext uri="{FF2B5EF4-FFF2-40B4-BE49-F238E27FC236}">
                  <a16:creationId xmlns:a16="http://schemas.microsoft.com/office/drawing/2014/main" id="{B634DA8A-ACD1-237F-0C64-393B22E5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9447" y="2244677"/>
              <a:ext cx="3348139" cy="3790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5503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56F34-A0EC-A2C5-8155-56325A769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BC05E-97E4-83DE-F390-1B772E6E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modeling</a:t>
            </a:r>
            <a:r>
              <a:rPr lang="en-US" dirty="0"/>
              <a:t>: Fake/non-prompt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B3C21-D16D-613B-ADDB-13C010F95A4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3DD1F-B6E6-BFF7-B4FD-A1F825C7EDE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040698" y="8115186"/>
            <a:ext cx="2844800" cy="365125"/>
          </a:xfrm>
        </p:spPr>
        <p:txBody>
          <a:bodyPr/>
          <a:lstStyle/>
          <a:p>
            <a:fld id="{66B966ED-80E0-1146-BE89-D19FCEDC8744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6CB1592-2762-F524-25F5-6F378BCCF96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60D89A-3761-CF6A-0A75-84162D4CB9AD}"/>
              </a:ext>
            </a:extLst>
          </p:cNvPr>
          <p:cNvGrpSpPr/>
          <p:nvPr/>
        </p:nvGrpSpPr>
        <p:grpSpPr>
          <a:xfrm>
            <a:off x="2175834" y="1659651"/>
            <a:ext cx="7729728" cy="4375739"/>
            <a:chOff x="6699447" y="2244674"/>
            <a:chExt cx="6696278" cy="3790712"/>
          </a:xfrm>
        </p:grpSpPr>
        <p:pic>
          <p:nvPicPr>
            <p:cNvPr id="9" name="Picture 8" descr="A chart with different colored lines&#10;&#10;AI-generated content may be incorrect.">
              <a:extLst>
                <a:ext uri="{FF2B5EF4-FFF2-40B4-BE49-F238E27FC236}">
                  <a16:creationId xmlns:a16="http://schemas.microsoft.com/office/drawing/2014/main" id="{D57A61CB-B098-6BF7-1D4A-E4E448B5A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7586" y="2244674"/>
              <a:ext cx="3348139" cy="3790709"/>
            </a:xfrm>
            <a:prstGeom prst="rect">
              <a:avLst/>
            </a:prstGeom>
          </p:spPr>
        </p:pic>
        <p:pic>
          <p:nvPicPr>
            <p:cNvPr id="10" name="Picture 9" descr="A chart with different colored lines&#10;&#10;AI-generated content may be incorrect.">
              <a:extLst>
                <a:ext uri="{FF2B5EF4-FFF2-40B4-BE49-F238E27FC236}">
                  <a16:creationId xmlns:a16="http://schemas.microsoft.com/office/drawing/2014/main" id="{C7FB3E58-C336-D289-3390-A320A3542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9447" y="2244677"/>
              <a:ext cx="3348139" cy="379070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ECFC00-F3D7-6A0C-E55D-75931032BE31}"/>
              </a:ext>
            </a:extLst>
          </p:cNvPr>
          <p:cNvGrpSpPr/>
          <p:nvPr/>
        </p:nvGrpSpPr>
        <p:grpSpPr>
          <a:xfrm>
            <a:off x="2175834" y="1659651"/>
            <a:ext cx="7733382" cy="4375736"/>
            <a:chOff x="0" y="2244680"/>
            <a:chExt cx="6699447" cy="3790710"/>
          </a:xfrm>
        </p:grpSpPr>
        <p:pic>
          <p:nvPicPr>
            <p:cNvPr id="8" name="Picture 7" descr="A graph with different colored lines&#10;&#10;AI-generated content may be incorrect.">
              <a:extLst>
                <a:ext uri="{FF2B5EF4-FFF2-40B4-BE49-F238E27FC236}">
                  <a16:creationId xmlns:a16="http://schemas.microsoft.com/office/drawing/2014/main" id="{09322883-903B-6010-48F1-D8B8A8113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1308" y="2244680"/>
              <a:ext cx="3348139" cy="3790709"/>
            </a:xfrm>
            <a:prstGeom prst="rect">
              <a:avLst/>
            </a:prstGeom>
          </p:spPr>
        </p:pic>
        <p:pic>
          <p:nvPicPr>
            <p:cNvPr id="22" name="Picture 21" descr="A graph with different colored lines&#10;&#10;AI-generated content may be incorrect.">
              <a:extLst>
                <a:ext uri="{FF2B5EF4-FFF2-40B4-BE49-F238E27FC236}">
                  <a16:creationId xmlns:a16="http://schemas.microsoft.com/office/drawing/2014/main" id="{854BE327-25E5-3F39-DCD6-7BEF3B6D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2244681"/>
              <a:ext cx="3348139" cy="3790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439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3972E-0688-A4E1-D668-B3B51C5D5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B8C3B4-A907-A609-6A16-28F51A346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82037"/>
            <a:ext cx="10363200" cy="155869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290101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7890-7904-B034-47A8-F60699393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D8904A-44AD-6BC7-96DA-C3A0412D20ED}"/>
              </a:ext>
            </a:extLst>
          </p:cNvPr>
          <p:cNvGrpSpPr/>
          <p:nvPr/>
        </p:nvGrpSpPr>
        <p:grpSpPr>
          <a:xfrm>
            <a:off x="2175834" y="1659651"/>
            <a:ext cx="7729728" cy="4375739"/>
            <a:chOff x="6699447" y="2244674"/>
            <a:chExt cx="6696278" cy="3790712"/>
          </a:xfrm>
        </p:grpSpPr>
        <p:pic>
          <p:nvPicPr>
            <p:cNvPr id="8" name="Picture 7" descr="A chart with different colored lines&#10;&#10;AI-generated content may be incorrect.">
              <a:extLst>
                <a:ext uri="{FF2B5EF4-FFF2-40B4-BE49-F238E27FC236}">
                  <a16:creationId xmlns:a16="http://schemas.microsoft.com/office/drawing/2014/main" id="{FA2AE4C7-3272-442B-CA9B-AA05AB14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7586" y="2244674"/>
              <a:ext cx="3348139" cy="3790709"/>
            </a:xfrm>
            <a:prstGeom prst="rect">
              <a:avLst/>
            </a:prstGeom>
          </p:spPr>
        </p:pic>
        <p:pic>
          <p:nvPicPr>
            <p:cNvPr id="9" name="Picture 8" descr="A chart with different colored lines&#10;&#10;AI-generated content may be incorrect.">
              <a:extLst>
                <a:ext uri="{FF2B5EF4-FFF2-40B4-BE49-F238E27FC236}">
                  <a16:creationId xmlns:a16="http://schemas.microsoft.com/office/drawing/2014/main" id="{0C1BB53C-F247-0B73-459B-C176670FC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9447" y="2244677"/>
              <a:ext cx="3348139" cy="379070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191032-2EBF-DAC4-C274-AA3DE07062A4}"/>
              </a:ext>
            </a:extLst>
          </p:cNvPr>
          <p:cNvGrpSpPr/>
          <p:nvPr/>
        </p:nvGrpSpPr>
        <p:grpSpPr>
          <a:xfrm>
            <a:off x="2175834" y="1659651"/>
            <a:ext cx="7726984" cy="4375736"/>
            <a:chOff x="2884" y="2379818"/>
            <a:chExt cx="6092395" cy="3450080"/>
          </a:xfrm>
        </p:grpSpPr>
        <p:pic>
          <p:nvPicPr>
            <p:cNvPr id="18" name="Picture 17" descr="A graph with different colored lines&#10;&#10;AI-generated content may be incorrect.">
              <a:extLst>
                <a:ext uri="{FF2B5EF4-FFF2-40B4-BE49-F238E27FC236}">
                  <a16:creationId xmlns:a16="http://schemas.microsoft.com/office/drawing/2014/main" id="{EA7E4462-D7FD-442F-BA86-5188D3A5E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48000" y="2379818"/>
              <a:ext cx="3047279" cy="3450080"/>
            </a:xfrm>
            <a:prstGeom prst="rect">
              <a:avLst/>
            </a:prstGeom>
          </p:spPr>
        </p:pic>
        <p:pic>
          <p:nvPicPr>
            <p:cNvPr id="20" name="Picture 19" descr="A graph with different colored lines&#10;&#10;AI-generated content may be incorrect.">
              <a:extLst>
                <a:ext uri="{FF2B5EF4-FFF2-40B4-BE49-F238E27FC236}">
                  <a16:creationId xmlns:a16="http://schemas.microsoft.com/office/drawing/2014/main" id="{48C0486D-5ACB-5233-A059-9236E5A42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84" y="2379818"/>
              <a:ext cx="3047279" cy="34500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3AED53E-12C9-773B-8580-418F72CC1D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Background modeling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93AED53E-12C9-773B-8580-418F72CC1D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2312" t="-7143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A63DA-5E3C-BC75-4ECC-71CFFF6B6FC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4E270-C6B5-0949-FE19-CE63F0FE9A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040698" y="8115186"/>
            <a:ext cx="2844800" cy="365125"/>
          </a:xfrm>
        </p:spPr>
        <p:txBody>
          <a:bodyPr/>
          <a:lstStyle/>
          <a:p>
            <a:fld id="{66B966ED-80E0-1146-BE89-D19FCEDC8744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ADA2DD-65AE-484A-2F1E-02563547E17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2582183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FB65F-A68D-C476-4669-35EB8D9C3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35FD5D-DED9-E023-30BD-AA9A6BD6E86D}"/>
              </a:ext>
            </a:extLst>
          </p:cNvPr>
          <p:cNvGrpSpPr/>
          <p:nvPr/>
        </p:nvGrpSpPr>
        <p:grpSpPr>
          <a:xfrm>
            <a:off x="2175834" y="1659651"/>
            <a:ext cx="7729728" cy="4375739"/>
            <a:chOff x="6699447" y="2244674"/>
            <a:chExt cx="6696278" cy="3790712"/>
          </a:xfrm>
        </p:grpSpPr>
        <p:pic>
          <p:nvPicPr>
            <p:cNvPr id="8" name="Picture 7" descr="A chart with different colored lines&#10;&#10;AI-generated content may be incorrect.">
              <a:extLst>
                <a:ext uri="{FF2B5EF4-FFF2-40B4-BE49-F238E27FC236}">
                  <a16:creationId xmlns:a16="http://schemas.microsoft.com/office/drawing/2014/main" id="{9A61B50D-B7D6-EB60-325B-04BBEF0C5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47586" y="2244674"/>
              <a:ext cx="3348139" cy="3790709"/>
            </a:xfrm>
            <a:prstGeom prst="rect">
              <a:avLst/>
            </a:prstGeom>
          </p:spPr>
        </p:pic>
        <p:pic>
          <p:nvPicPr>
            <p:cNvPr id="9" name="Picture 8" descr="A chart with different colored lines&#10;&#10;AI-generated content may be incorrect.">
              <a:extLst>
                <a:ext uri="{FF2B5EF4-FFF2-40B4-BE49-F238E27FC236}">
                  <a16:creationId xmlns:a16="http://schemas.microsoft.com/office/drawing/2014/main" id="{E5525072-9357-5004-2D03-65923DF00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9447" y="2244677"/>
              <a:ext cx="3348139" cy="379070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80B51BA-8A89-E8EB-78B2-BA9BE6633F28}"/>
              </a:ext>
            </a:extLst>
          </p:cNvPr>
          <p:cNvGrpSpPr/>
          <p:nvPr/>
        </p:nvGrpSpPr>
        <p:grpSpPr>
          <a:xfrm>
            <a:off x="2175834" y="1659650"/>
            <a:ext cx="7752218" cy="4375738"/>
            <a:chOff x="6096000" y="2379818"/>
            <a:chExt cx="6112288" cy="3450080"/>
          </a:xfrm>
        </p:grpSpPr>
        <p:pic>
          <p:nvPicPr>
            <p:cNvPr id="10" name="Picture 9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BA99412F-A3AA-9C1A-D2E1-B1548F702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1009" y="2379818"/>
              <a:ext cx="3047279" cy="3450080"/>
            </a:xfrm>
            <a:prstGeom prst="rect">
              <a:avLst/>
            </a:prstGeom>
          </p:spPr>
        </p:pic>
        <p:pic>
          <p:nvPicPr>
            <p:cNvPr id="12" name="Picture 11" descr="A graph of a number of data&#10;&#10;AI-generated content may be incorrect.">
              <a:extLst>
                <a:ext uri="{FF2B5EF4-FFF2-40B4-BE49-F238E27FC236}">
                  <a16:creationId xmlns:a16="http://schemas.microsoft.com/office/drawing/2014/main" id="{21324174-91B0-07E5-6045-55FF3ACED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2379818"/>
              <a:ext cx="3047279" cy="345008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6279044-11EA-955B-BB91-9EA4593F4D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Background modeling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6279044-11EA-955B-BB91-9EA4593F4D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2312" t="-7143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BB164-5F3B-3F0B-7B43-66AFD4640A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0AE63-879F-58BE-D634-356DD2131C7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040698" y="8115186"/>
            <a:ext cx="2844800" cy="365125"/>
          </a:xfrm>
        </p:spPr>
        <p:txBody>
          <a:bodyPr/>
          <a:lstStyle/>
          <a:p>
            <a:fld id="{66B966ED-80E0-1146-BE89-D19FCEDC8744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C9BF37-BD04-AD04-B8AD-AB61660EC74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2204599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759DD-FAC8-3A96-D8E9-D3FA860A9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10E033-1AF6-428D-52A5-DB3BAE21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yields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EC2019-662E-5C3F-7A5F-4D517FFBAA6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236E1-04CA-A580-5218-E15E53EB33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32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91D3EF-98B3-FF3A-04A9-18869FC5B89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9D7258-C262-9FCC-5030-DAF1E09C37BD}"/>
              </a:ext>
            </a:extLst>
          </p:cNvPr>
          <p:cNvGrpSpPr/>
          <p:nvPr/>
        </p:nvGrpSpPr>
        <p:grpSpPr>
          <a:xfrm>
            <a:off x="0" y="1962912"/>
            <a:ext cx="12177460" cy="3954211"/>
            <a:chOff x="415700" y="1881942"/>
            <a:chExt cx="10876124" cy="353164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C1135A9-5016-1366-7F3D-D79B71A3AB66}"/>
                </a:ext>
              </a:extLst>
            </p:cNvPr>
            <p:cNvGrpSpPr/>
            <p:nvPr/>
          </p:nvGrpSpPr>
          <p:grpSpPr>
            <a:xfrm>
              <a:off x="415700" y="1881942"/>
              <a:ext cx="10876124" cy="2759713"/>
              <a:chOff x="1610516" y="3076758"/>
              <a:chExt cx="10876124" cy="275971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958EF82-A14C-250F-253B-4A4941AF6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b="62703"/>
              <a:stretch>
                <a:fillRect/>
              </a:stretch>
            </p:blipFill>
            <p:spPr>
              <a:xfrm>
                <a:off x="1610516" y="3076758"/>
                <a:ext cx="5438062" cy="2557812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20BE1B4-DD04-37D2-1948-4DDCC0200327}"/>
                  </a:ext>
                </a:extLst>
              </p:cNvPr>
              <p:cNvGrpSpPr/>
              <p:nvPr/>
            </p:nvGrpSpPr>
            <p:grpSpPr>
              <a:xfrm>
                <a:off x="7048578" y="3076758"/>
                <a:ext cx="5438062" cy="2759713"/>
                <a:chOff x="6573090" y="3059459"/>
                <a:chExt cx="5438062" cy="2759713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791A9E15-50A7-32FF-8B4C-52A6384C36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b="91459"/>
                <a:stretch>
                  <a:fillRect/>
                </a:stretch>
              </p:blipFill>
              <p:spPr>
                <a:xfrm>
                  <a:off x="6573090" y="3059459"/>
                  <a:ext cx="5438062" cy="585756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E85257DE-ECE2-6B00-E70B-86A2F2D7CE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37297" b="30295"/>
                <a:stretch>
                  <a:fillRect/>
                </a:stretch>
              </p:blipFill>
              <p:spPr>
                <a:xfrm>
                  <a:off x="6573090" y="3596640"/>
                  <a:ext cx="5438062" cy="222253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C3AA879-17E9-0EDD-B2C8-FD7E6DFF0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3133" b="-5221"/>
            <a:stretch>
              <a:fillRect/>
            </a:stretch>
          </p:blipFill>
          <p:spPr>
            <a:xfrm>
              <a:off x="5853762" y="4584534"/>
              <a:ext cx="5438062" cy="829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0354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02AE6-BE07-E402-8EBA-8B0177BE6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1C6BB3-25F7-730C-EF7D-93AA7FAA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impact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62FDC-BB92-E3F4-6AF2-9026B23C20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DA37B-FE60-6F9C-B7E5-236A0830DE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33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D66856-14C0-D8A1-4EEE-E0EABA8749D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56314D-312A-A258-216D-5261339A4C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99"/>
          <a:stretch>
            <a:fillRect/>
          </a:stretch>
        </p:blipFill>
        <p:spPr>
          <a:xfrm>
            <a:off x="217714" y="2226527"/>
            <a:ext cx="5878286" cy="292839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0CFFDEA-FDFF-D4E0-B72A-0711E6835DD0}"/>
              </a:ext>
            </a:extLst>
          </p:cNvPr>
          <p:cNvGrpSpPr/>
          <p:nvPr/>
        </p:nvGrpSpPr>
        <p:grpSpPr>
          <a:xfrm>
            <a:off x="6195350" y="1495560"/>
            <a:ext cx="5878286" cy="4539830"/>
            <a:chOff x="6172200" y="1912016"/>
            <a:chExt cx="5878286" cy="45398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77D696-87E1-92BA-C445-4F3F1923A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1588"/>
            <a:stretch>
              <a:fillRect/>
            </a:stretch>
          </p:blipFill>
          <p:spPr>
            <a:xfrm>
              <a:off x="6172200" y="1912016"/>
              <a:ext cx="5878286" cy="5768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CE6668D-4873-5C29-EBE6-1459AFEA0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42701" b="-29"/>
            <a:stretch>
              <a:fillRect/>
            </a:stretch>
          </p:blipFill>
          <p:spPr>
            <a:xfrm>
              <a:off x="6172200" y="2520312"/>
              <a:ext cx="5878286" cy="3931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228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F09C2-0B81-641B-95DA-2A9BECE6C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hart of a number of objects&#10;&#10;AI-generated content may be incorrect.">
            <a:extLst>
              <a:ext uri="{FF2B5EF4-FFF2-40B4-BE49-F238E27FC236}">
                <a16:creationId xmlns:a16="http://schemas.microsoft.com/office/drawing/2014/main" id="{7C502DCE-4E1A-7C84-949F-2B395B83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25" b="81203"/>
          <a:stretch>
            <a:fillRect/>
          </a:stretch>
        </p:blipFill>
        <p:spPr>
          <a:xfrm>
            <a:off x="501431" y="1856943"/>
            <a:ext cx="6316962" cy="36363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4915417-785A-0FBF-D869-A92B81A9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pull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422E9-6C67-B643-DB05-33C435FFD5A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A2CFE-250D-F039-0E0A-A82FFAAD8C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34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8B4326-31DD-7E2C-EF8B-B023DE22681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H. Le, Dissertation Defense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C2F694-3226-7F06-865D-1EF5CC19D2D0}"/>
              </a:ext>
            </a:extLst>
          </p:cNvPr>
          <p:cNvGrpSpPr/>
          <p:nvPr/>
        </p:nvGrpSpPr>
        <p:grpSpPr>
          <a:xfrm>
            <a:off x="5874513" y="1856943"/>
            <a:ext cx="6317487" cy="4077706"/>
            <a:chOff x="7417951" y="3507132"/>
            <a:chExt cx="4774049" cy="3081473"/>
          </a:xfrm>
        </p:grpSpPr>
        <p:pic>
          <p:nvPicPr>
            <p:cNvPr id="12" name="Picture 11" descr="A chart of a number of objects&#10;&#10;AI-generated content may be incorrect.">
              <a:extLst>
                <a:ext uri="{FF2B5EF4-FFF2-40B4-BE49-F238E27FC236}">
                  <a16:creationId xmlns:a16="http://schemas.microsoft.com/office/drawing/2014/main" id="{F1AA1AE7-364D-9E15-74F0-1F2F909A8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8816" b="68914"/>
            <a:stretch>
              <a:fillRect/>
            </a:stretch>
          </p:blipFill>
          <p:spPr>
            <a:xfrm>
              <a:off x="7418348" y="3507132"/>
              <a:ext cx="4773652" cy="2010582"/>
            </a:xfrm>
            <a:prstGeom prst="rect">
              <a:avLst/>
            </a:prstGeom>
          </p:spPr>
        </p:pic>
        <p:pic>
          <p:nvPicPr>
            <p:cNvPr id="16" name="Picture 15" descr="A chart of a number of objects&#10;&#10;AI-generated content may be incorrect.">
              <a:extLst>
                <a:ext uri="{FF2B5EF4-FFF2-40B4-BE49-F238E27FC236}">
                  <a16:creationId xmlns:a16="http://schemas.microsoft.com/office/drawing/2014/main" id="{F1D71FBC-7133-A02E-A619-43FFEE985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4217" b="-2"/>
            <a:stretch>
              <a:fillRect/>
            </a:stretch>
          </p:blipFill>
          <p:spPr>
            <a:xfrm>
              <a:off x="7417951" y="5640790"/>
              <a:ext cx="4773652" cy="947815"/>
            </a:xfrm>
            <a:prstGeom prst="rect">
              <a:avLst/>
            </a:prstGeom>
          </p:spPr>
        </p:pic>
        <p:pic>
          <p:nvPicPr>
            <p:cNvPr id="19" name="Picture 18" descr="A chart of a number of objects&#10;&#10;AI-generated content may be incorrect.">
              <a:extLst>
                <a:ext uri="{FF2B5EF4-FFF2-40B4-BE49-F238E27FC236}">
                  <a16:creationId xmlns:a16="http://schemas.microsoft.com/office/drawing/2014/main" id="{483257D4-D9D9-C1C0-E50A-015D5A068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4601" b="24606"/>
            <a:stretch>
              <a:fillRect/>
            </a:stretch>
          </p:blipFill>
          <p:spPr>
            <a:xfrm>
              <a:off x="7418240" y="5520454"/>
              <a:ext cx="4773652" cy="129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445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5EFF3-AB0C-B315-039D-19A61EB36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77E700F-B0C0-C705-52A8-132CD4FBB4E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5238698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No significant excess over SM predictions is observed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Fitted signal strength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compatible with zero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mass points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200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Observed limits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[7.9, 9.44]</m:t>
                    </m:r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depending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solidFill>
                      <a:schemeClr val="tx1"/>
                    </a:solidFill>
                  </a:rPr>
                  <a:t>Mass exclusion: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1.5 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TeV</m:t>
                    </m:r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77E700F-B0C0-C705-52A8-132CD4FBB4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5238698" cy="406394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93AE555-061E-B830-E391-3CF7C2CE6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Exclusion limits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90ED8-2F90-D68B-1BF7-209034E03B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79DAF-3FB0-EBB3-F175-501A85BD3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35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018BAE-E6B3-73A8-563B-675D23F6D86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pic>
        <p:nvPicPr>
          <p:cNvPr id="8" name="Picture 7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6FD725EA-555E-8640-38DC-3F2B1D4AA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298" y="1273215"/>
            <a:ext cx="6075313" cy="47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40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29A68-7F9B-049A-F642-8AAE906F5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D188275-24EE-9899-9F16-84A523E095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A search for BSM top-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philic</a:t>
                </a:r>
                <a:r>
                  <a:rPr lang="en-US" sz="2000" dirty="0">
                    <a:solidFill>
                      <a:schemeClr val="tx1"/>
                    </a:solidFill>
                  </a:rPr>
                  <a:t> heavy resonance based on a simplified top-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philic</a:t>
                </a:r>
                <a:r>
                  <a:rPr lang="en-US" sz="2000" dirty="0">
                    <a:solidFill>
                      <a:schemeClr val="tx1"/>
                    </a:solidFill>
                  </a:rPr>
                  <a:t> color singlet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conducted in the same-sign dilepton and multilepton final states of the top-quark pair associated production channel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search probed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mass range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TeV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TeV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under the assumption of a top-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coupling strength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chirality angle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New data-driven estimation techniques for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charge misidentification backgrounds are employed to improve background modeling and signal sensitivity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 significant excess over SM predictions is observed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Exclusion limits are placed on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cross section at 95% CL, the most stringent limits to date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  <a:hlinkClick r:id="rId3"/>
                  </a:rPr>
                  <a:t>Previous limits</a:t>
                </a: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=21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fb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the 1LOS channel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=2.5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TeV</m:t>
                    </m:r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D188275-24EE-9899-9F16-84A523E09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06394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45D1B57-F039-F3AD-1408-E0D0563D5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171CB-32C0-C639-72B8-9505A7815E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5B032-A47B-7549-F0DF-41BFD195E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36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85B0A0-5A5D-C4D7-5953-BDD33B17492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4042161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70764-7912-BE11-9279-3FE777F89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9C774C2-17FA-E6BD-B9C1-6C475E0CD57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Discovery potential in future searches is expected to increase with further improvements in analysis strategies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e.g. multivariate NN-based signal extraction techniques, background modeling improvements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Run 3 data will have increased center-of-mass energy 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13.6 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TeV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9%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increase in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𝑝𝑝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cross section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integrated luminosity increase by a factor of 2</a:t>
                </a:r>
              </a:p>
              <a:p>
                <a:pPr marL="1939840" lvl="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159.8 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f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b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recorded by 09/2024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High Luminosity – LHC prospects will enhance sensitivity to BSM physics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9C774C2-17FA-E6BD-B9C1-6C475E0CD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06394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BA889BA-DFC2-FCED-D92E-1CE55C7E7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74F2-9EA1-B0D2-C0F0-7C2AB99A8D2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22594-FE95-5F77-D08E-90FD5D2142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37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D56AD65-D0C0-967D-538E-4EF0693194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13227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E73041-8A28-1947-9C61-F2FB526811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82037"/>
            <a:ext cx="10363200" cy="1558690"/>
          </a:xfrm>
        </p:spPr>
        <p:txBody>
          <a:bodyPr/>
          <a:lstStyle/>
          <a:p>
            <a:r>
              <a:rPr lang="en-US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1198857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DDF91-CA67-C2CD-4051-A7C338A04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49811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BAF16-D3B8-C9AD-FE61-CB5805944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983BC-D66C-2046-B22D-4799E4C4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97705"/>
            <a:ext cx="5486400" cy="4063941"/>
          </a:xfrm>
        </p:spPr>
        <p:txBody>
          <a:bodyPr/>
          <a:lstStyle/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Currently the world’s largest and most powerful particle accelerator</a:t>
            </a:r>
          </a:p>
          <a:p>
            <a:pPr marL="979488" lvl="1" indent="-339725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27km (~17 miles) circumference</a:t>
            </a:r>
          </a:p>
          <a:p>
            <a:pPr marL="979488" lvl="1" indent="-339725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Built by CERN at the Swiss-French border</a:t>
            </a:r>
          </a:p>
          <a:p>
            <a:pPr marL="979488" lvl="1" indent="-339725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Main experiments</a:t>
            </a:r>
            <a:r>
              <a:rPr lang="en-US" sz="2000" dirty="0"/>
              <a:t>: ATLAS, CMS, LHCb, ALICE</a:t>
            </a:r>
          </a:p>
          <a:p>
            <a:pPr marL="1330271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Calibri" panose="020F0502020204030204" pitchFamily="34" charset="0"/>
              </a:rPr>
              <a:t>ATLAS &amp; CMS: general purpose detector</a:t>
            </a:r>
          </a:p>
          <a:p>
            <a:pPr marL="1330271" lvl="1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cs typeface="Calibri" panose="020F0502020204030204" pitchFamily="34" charset="0"/>
            </a:endParaRP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 panose="020F0502020204030204" pitchFamily="34" charset="0"/>
              </a:rPr>
              <a:t>Operates in periods of data-taking (runs) and shut-downs for upgrades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7D0BB-7ECB-DF42-7F7B-FF9C0FE9A1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3BC5E-CA41-D2E1-52CE-A15096A6E3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EE75F4-67FF-5015-D41C-7590848F9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Hadron Collider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9028F-4661-CD27-A199-AA0E5D8EDF8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pic>
        <p:nvPicPr>
          <p:cNvPr id="1026" name="Picture 2" descr="Large Hadron Collider (LHC) (Meyrin/Versonnex, 2008) | Structurae">
            <a:extLst>
              <a:ext uri="{FF2B5EF4-FFF2-40B4-BE49-F238E27FC236}">
                <a16:creationId xmlns:a16="http://schemas.microsoft.com/office/drawing/2014/main" id="{E222A57D-CA7B-2C18-E7B7-EDA9C869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76" y="1697702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81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9C741-B08D-2B24-BB49-D40902440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B4016F-49E3-6B86-3F1B-26F9C9859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97705"/>
            <a:ext cx="10972800" cy="4063941"/>
          </a:xfrm>
        </p:spPr>
        <p:txBody>
          <a:bodyPr/>
          <a:lstStyle/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Sensitivity: measures how well an analysis can detect the targeted signal</a:t>
            </a: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Significance: measures how the likelihood of the data not being random noise</a:t>
            </a: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Channel: a specific way a particle interact or decay</a:t>
            </a: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Final state: set of final particles of a process detected by the detector</a:t>
            </a: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Coupling: interaction strength → cross section</a:t>
            </a: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Reconstruction: using raw signals to reenact physics processes that happened</a:t>
            </a: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Scale/normalization factors: </a:t>
            </a: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Monte Carlo simulation</a:t>
            </a: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Selection cuts:</a:t>
            </a: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Parton shower: cascade of </a:t>
            </a:r>
            <a:r>
              <a:rPr lang="en-US" sz="2000" dirty="0" err="1"/>
              <a:t>partons</a:t>
            </a:r>
            <a:r>
              <a:rPr lang="en-US" sz="2000" dirty="0"/>
              <a:t> and jets from high energy </a:t>
            </a:r>
            <a:r>
              <a:rPr lang="en-US" sz="2000" dirty="0" err="1"/>
              <a:t>partons</a:t>
            </a:r>
            <a:r>
              <a:rPr lang="en-US" sz="2000" dirty="0"/>
              <a:t> emission</a:t>
            </a: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/>
              <a:t>Hadronization: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BE467-A9F1-47BF-3223-8DD66E0B1D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40BCE-8ABD-7C01-D803-2564BAE4D0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38D2A6-5377-F933-09A5-5440EFF3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FD5995-892D-81D6-06B7-BFF739A678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2460499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D75070-82A3-40F8-753F-566703D44FE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hlinkClick r:id="rId2"/>
                  </a:rPr>
                  <a:t>General t</a:t>
                </a:r>
                <a:r>
                  <a:rPr lang="en-US" b="0" dirty="0">
                    <a:hlinkClick r:id="rId2"/>
                  </a:rPr>
                  <a:t>op-philic heavy resonance </a:t>
                </a:r>
                <a:r>
                  <a:rPr lang="en-US" dirty="0">
                    <a:hlinkClick r:id="rId2"/>
                  </a:rPr>
                  <a:t>decaying into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hlinkClick r:id="rId2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hlinkClick r:id="rId2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hlinkClick r:id="rId2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hlinkClick r:id="rId2"/>
                      </a:rPr>
                      <m:t> </m:t>
                    </m:r>
                  </m:oMath>
                </a14:m>
                <a:r>
                  <a:rPr lang="en-US" dirty="0">
                    <a:hlinkClick r:id="rId2"/>
                  </a:rPr>
                  <a:t>pair</a:t>
                </a:r>
                <a:endParaRPr lang="en-US" dirty="0"/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No significant excess over background expectation observed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Using a simplified heavy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</a:rPr>
                  <a:t> mode: o</a:t>
                </a:r>
                <a:r>
                  <a:rPr lang="en-US" dirty="0">
                    <a:latin typeface="+mn-lt"/>
                  </a:rPr>
                  <a:t>bserved (expected) upper limits at 95% CL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BR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21 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119 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86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fb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100, 3000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GeV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hlinkClick r:id="rId3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hlinkClick r:id="rId3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hlinkClick r:id="rId3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hlinkClick r:id="rId3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  <a:hlinkClick r:id="rId3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hlinkClick r:id="rId3"/>
                      </a:rPr>
                      <m:t>𝐴</m:t>
                    </m:r>
                  </m:oMath>
                </a14:m>
                <a:r>
                  <a:rPr lang="en-US" dirty="0">
                    <a:hlinkClick r:id="rId3"/>
                  </a:rPr>
                  <a:t> search, multilepton channel</a:t>
                </a:r>
                <a:endParaRPr lang="en-US" dirty="0"/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No significant excess over background expectation observed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+mn-lt"/>
                  </a:rPr>
                  <a:t>Obs</a:t>
                </a:r>
                <a:r>
                  <a:rPr lang="en-US" dirty="0">
                    <a:latin typeface="+mn-lt"/>
                  </a:rPr>
                  <a:t> (exp) upper limits at 95% CL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BR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14 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6 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fb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 </a:t>
                </a:r>
                <a:r>
                  <a:rPr lang="en-US" dirty="0">
                    <a:latin typeface="+mn-lt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400, 1000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GeV</m:t>
                    </m:r>
                  </m:oMath>
                </a14:m>
                <a:endParaRPr lang="en-US" dirty="0">
                  <a:solidFill>
                    <a:srgbClr val="FF0000"/>
                  </a:solidFill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hlinkClick r:id="rId4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hlinkClick r:id="rId4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hlinkClick r:id="rId4"/>
                          </a:rPr>
                          <m:t>𝑡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hlinkClick r:id="rId4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hlinkClick r:id="rId4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hlinkClick r:id="rId4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hlinkClick r:id="rId4"/>
                  </a:rPr>
                  <a:t> cross section measurements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+mn-lt"/>
                  </a:rPr>
                  <a:t>Obs</a:t>
                </a:r>
                <a:r>
                  <a:rPr lang="en-US" dirty="0">
                    <a:latin typeface="+mn-lt"/>
                  </a:rPr>
                  <a:t> (exp at NLO) 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cross section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22.5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−5.5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+6.6</m:t>
                        </m:r>
                      </m:sup>
                    </m:sSubSup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−2.5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+2.2</m:t>
                        </m:r>
                      </m:sup>
                    </m:sSubSup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fb</m:t>
                    </m:r>
                  </m:oMath>
                </a14:m>
                <a:endParaRPr lang="en-US" b="0" dirty="0">
                  <a:solidFill>
                    <a:schemeClr val="tx1"/>
                  </a:solidFill>
                  <a:latin typeface="+mn-lt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 err="1">
                    <a:solidFill>
                      <a:schemeClr val="tx1"/>
                    </a:solidFill>
                    <a:latin typeface="+mn-lt"/>
                  </a:rPr>
                  <a:t>Obs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(exp) significance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6.1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(4.3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D75070-82A3-40F8-753F-566703D44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10972800" cy="4063941"/>
              </a:xfrm>
              <a:blipFill>
                <a:blip r:embed="rId5"/>
                <a:stretch>
                  <a:fillRect b="-5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E45C4BF-6E8B-93DF-FBA3-EFB67DB872B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: ATLAS results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8E45C4BF-6E8B-93DF-FBA3-EFB67DB872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925" t="-7143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EFFDA-BDF7-23D3-8700-AF84B8464C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C1A55-EC52-A60A-3BD7-FDA4A38EDE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41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306C-3826-6EAD-0A33-E7FFF5BE21A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1126016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D75070-82A3-40F8-753F-566703D44F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3082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45C4BF-6E8B-93DF-FBA3-EFB67DB8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LHC: What’s next?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B8354-46EE-7103-A1CA-1CB02A929E3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0C8C1-8F52-7616-AE51-A91205FBA0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42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0B7EFC-3587-5225-81C5-2E875BD48F9E}"/>
              </a:ext>
            </a:extLst>
          </p:cNvPr>
          <p:cNvGrpSpPr/>
          <p:nvPr/>
        </p:nvGrpSpPr>
        <p:grpSpPr>
          <a:xfrm>
            <a:off x="430193" y="1526038"/>
            <a:ext cx="11331614" cy="4386067"/>
            <a:chOff x="430193" y="1526038"/>
            <a:chExt cx="11331614" cy="43860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BC2249-AD4F-A6CA-CAA5-D71ED8E07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193" y="1526038"/>
              <a:ext cx="11331614" cy="438606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B35CD8-9FA6-D22A-A2A8-58023E20EBF3}"/>
                </a:ext>
              </a:extLst>
            </p:cNvPr>
            <p:cNvSpPr/>
            <p:nvPr/>
          </p:nvSpPr>
          <p:spPr>
            <a:xfrm>
              <a:off x="6667018" y="2963118"/>
              <a:ext cx="1527858" cy="2488557"/>
            </a:xfrm>
            <a:prstGeom prst="rect">
              <a:avLst/>
            </a:prstGeom>
            <a:noFill/>
            <a:ln w="762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E2F889-7180-4B9B-8373-F2505EAEA2A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1385051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A161D-E932-9D08-068D-BF62B5848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51A15-F2F2-01FD-131F-D50458C4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88ECF-9430-D57C-B46C-9D3DC335AFC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6318B7-4E17-3A2E-DFD7-E2117122C4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43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6E1312-B5FB-CD57-881D-C6F0DE1ED0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69909-B6CC-0156-EB36-9C10EB3E9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81" y="1828339"/>
            <a:ext cx="8593238" cy="39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4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D75070-82A3-40F8-753F-566703D44FE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7392434" cy="4448452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Identification of jets containing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- or light-hadrons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Special properties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-hadrons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characteristic long lifetime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+mn-lt"/>
                  </a:rPr>
                  <a:t> secondary decay vertex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high decay multiplicity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dirty="0"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Operating points </a:t>
                </a:r>
                <a:r>
                  <a:rPr lang="en-US" dirty="0"/>
                  <a:t>(OPs): binary discriminant cuts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65/70/77/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85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/90%</m:t>
                    </m:r>
                  </m:oMath>
                </a14:m>
                <a:r>
                  <a:rPr lang="en-US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+mn-lt"/>
                  </a:rPr>
                  <a:t>-tagging efficiency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Trade-off between tagging efficiency and rejection rate</a:t>
                </a:r>
                <a:endParaRPr lang="en-US" sz="16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D75070-82A3-40F8-753F-566703D44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7392434" cy="4448452"/>
              </a:xfrm>
              <a:blipFill>
                <a:blip r:embed="rId3"/>
                <a:stretch>
                  <a:fillRect r="-1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E45C4BF-6E8B-93DF-FBA3-EFB67DB87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Flavor tagging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10458-B9F6-9E04-344D-2AAF2AD895F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187825-9B0D-16CE-1E69-4FE1A0DED5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44</a:t>
            </a:fld>
            <a:endParaRPr lang="en-US"/>
          </a:p>
        </p:txBody>
      </p:sp>
      <p:pic>
        <p:nvPicPr>
          <p:cNvPr id="6148" name="Picture 4" descr="b-tagging - Wikipedia">
            <a:extLst>
              <a:ext uri="{FF2B5EF4-FFF2-40B4-BE49-F238E27FC236}">
                <a16:creationId xmlns:a16="http://schemas.microsoft.com/office/drawing/2014/main" id="{54E511E1-C439-6469-2716-0F1596BF7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1697702"/>
            <a:ext cx="3970808" cy="406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BD5D7-319D-746F-8872-BFC04FA8B2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4112691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8467D-D8E9-5951-C62F-A4B6F6F07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F08D79-5957-C303-D705-413F56CF66C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B0577-D97C-A2A6-682C-C1B12E894C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F20317F-8A84-9FFB-89E2-A869D1B6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selection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647E16-D87F-836C-5C29-2D3F2493FB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27B5A-37BC-D985-63EF-BEF3C936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662"/>
          <a:stretch>
            <a:fillRect/>
          </a:stretch>
        </p:blipFill>
        <p:spPr>
          <a:xfrm>
            <a:off x="6095999" y="1920917"/>
            <a:ext cx="6096000" cy="3746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3D083E-6BF1-BB7B-DA36-B51EB208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338"/>
          <a:stretch>
            <a:fillRect/>
          </a:stretch>
        </p:blipFill>
        <p:spPr>
          <a:xfrm>
            <a:off x="0" y="2453218"/>
            <a:ext cx="6096000" cy="24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16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80386-C3B0-35E2-4E31-232D46825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5892DA9-39CC-5DFA-07A9-4B8F05098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14" y="3728480"/>
            <a:ext cx="6197277" cy="8141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8BCBDC86-4B44-7D97-5414-DB0B172B83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697705"/>
                <a:ext cx="7376405" cy="4448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61951" marR="0" lvl="0" indent="-231769" algn="l" rtl="0" eaLnBrk="1" hangingPunct="1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None/>
                  <a:defRPr sz="24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Arial"/>
                    <a:cs typeface="Arial"/>
                    <a:sym typeface="Arial"/>
                  </a:defRPr>
                </a:lvl1pPr>
                <a:lvl2pPr marL="1219140" marR="0" lvl="1" indent="-304784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3F3F3F"/>
                  </a:buClr>
                  <a:buSzPts val="1500"/>
                  <a:buFont typeface="Arial"/>
                  <a:buNone/>
                  <a:defRPr sz="20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828709" marR="0" lvl="2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3F3F3F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2438278" marR="0" lvl="3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3047848" marR="0" lvl="4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3657418" marR="0" lvl="5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4266987" marR="0" lvl="6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4876557" marR="0" lvl="7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5486126" marR="0" lvl="8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Template fitting not optimal due to mismodeling of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 at high jet multiplicity</a:t>
                </a:r>
              </a:p>
              <a:p>
                <a:pPr marL="692150" lvl="1" indent="0"/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 alternative method using staircase &amp; Poisson QCD scaling patterns for cross-section of 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 at a particular jet multiplicity</a:t>
                </a:r>
              </a:p>
              <a:p>
                <a:pPr marL="981075" lvl="1" indent="-2889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Instead of MC-to-data NFs, propagate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NF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±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jets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=4)</m:t>
                        </m:r>
                      </m:sub>
                    </m:sSub>
                    <m:r>
                      <a:rPr lang="en-US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 obtained from fitting a function parameterized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jets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latin typeface="+mn-lt"/>
                  <a:cs typeface="Calibri" panose="020F0502020204030204" pitchFamily="34" charset="0"/>
                </a:endParaRPr>
              </a:p>
              <a:p>
                <a:pPr marL="230182" indent="0"/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Two types of CRs for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CR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: constrains flavor composition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CR 1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  <a:cs typeface="Calibri" panose="020F0502020204030204" pitchFamily="34" charset="0"/>
                  </a:rPr>
                  <a:t>: constrains jet multiplicity spectrum</a:t>
                </a:r>
                <a:endParaRPr lang="en-US" sz="2000" dirty="0">
                  <a:solidFill>
                    <a:schemeClr val="tx1"/>
                  </a:solidFill>
                  <a:latin typeface="+mn-lt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Separate CRs for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sSup>
                          <m:s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b>
                    </m:sSub>
                  </m:oMath>
                </a14:m>
                <a:endParaRPr lang="en-US" sz="1800" dirty="0">
                  <a:solidFill>
                    <a:schemeClr val="tx1"/>
                  </a:solidFill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 Placeholder 1">
                <a:extLst>
                  <a:ext uri="{FF2B5EF4-FFF2-40B4-BE49-F238E27FC236}">
                    <a16:creationId xmlns:a16="http://schemas.microsoft.com/office/drawing/2014/main" id="{8BCBDC86-4B44-7D97-5414-DB0B172B8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97705"/>
                <a:ext cx="7376405" cy="4448452"/>
              </a:xfrm>
              <a:prstGeom prst="rect">
                <a:avLst/>
              </a:prstGeom>
              <a:blipFill>
                <a:blip r:embed="rId4"/>
                <a:stretch>
                  <a:fillRect r="-12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D42C407-8807-3701-D233-FDFDA01C0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005" y="1435260"/>
            <a:ext cx="4194359" cy="4586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62F3FD-2EBE-996E-15C2-BA27026C78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Control regions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6762F3FD-2EBE-996E-15C2-BA27026C7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2312" t="-7143" b="-2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CC1919-9EAE-0CD9-8414-5C74960FBC3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AC7AA-FDFA-22A8-E941-C13DCCAEC6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46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7C39BA-E785-0D31-146C-8109F4BC7B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H. Le, Dissertation Defense</a:t>
            </a:r>
          </a:p>
        </p:txBody>
      </p:sp>
    </p:spTree>
    <p:extLst>
      <p:ext uri="{BB962C8B-B14F-4D97-AF65-F5344CB8AC3E}">
        <p14:creationId xmlns:p14="http://schemas.microsoft.com/office/powerpoint/2010/main" val="1716612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BAA84-536F-8D77-028C-C3A4BC06A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0D3CB7-C826-459E-5714-5232C4A6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yields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79C57-D565-697E-2D11-F2439C0ADE0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3DB03-7A9E-2A13-98DE-8A841B9CDD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47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257032-75F6-CB5B-5832-8CD529F004E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03FF2F-BD3F-6914-0CE1-E2EAB07401ED}"/>
              </a:ext>
            </a:extLst>
          </p:cNvPr>
          <p:cNvGrpSpPr/>
          <p:nvPr/>
        </p:nvGrpSpPr>
        <p:grpSpPr>
          <a:xfrm>
            <a:off x="2064404" y="1831937"/>
            <a:ext cx="8063191" cy="3869063"/>
            <a:chOff x="735369" y="2994092"/>
            <a:chExt cx="5438062" cy="26094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F1A57D-E453-3731-ABA2-E6BC66D4A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9501"/>
            <a:stretch>
              <a:fillRect/>
            </a:stretch>
          </p:blipFill>
          <p:spPr>
            <a:xfrm>
              <a:off x="735369" y="3511901"/>
              <a:ext cx="5438062" cy="20916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56E0B68-363E-F82B-3AC8-652F12D39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92450"/>
            <a:stretch>
              <a:fillRect/>
            </a:stretch>
          </p:blipFill>
          <p:spPr>
            <a:xfrm>
              <a:off x="735369" y="2994092"/>
              <a:ext cx="5438062" cy="517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620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FBD4A-2241-BE3A-1EDF-E58CE22F7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C874E5-571F-64C6-7AE9-607824B9F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pull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8E89A0-7461-1F45-237E-52EC974582A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0949A-04E8-A1A9-9788-787E0BA384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48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16174E9-8B15-A1A6-4185-3846860AA5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dirty="0"/>
              <a:t>H. Le, Dissertation Defense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46C4CC-1A8E-9220-BEA2-9DAC61FDF015}"/>
              </a:ext>
            </a:extLst>
          </p:cNvPr>
          <p:cNvGrpSpPr/>
          <p:nvPr/>
        </p:nvGrpSpPr>
        <p:grpSpPr>
          <a:xfrm>
            <a:off x="7761177" y="756425"/>
            <a:ext cx="4430823" cy="5412881"/>
            <a:chOff x="7417951" y="756424"/>
            <a:chExt cx="4774049" cy="5832181"/>
          </a:xfrm>
        </p:grpSpPr>
        <p:pic>
          <p:nvPicPr>
            <p:cNvPr id="12" name="Picture 11" descr="A chart of a number of objects&#10;&#10;AI-generated content may be incorrect.">
              <a:extLst>
                <a:ext uri="{FF2B5EF4-FFF2-40B4-BE49-F238E27FC236}">
                  <a16:creationId xmlns:a16="http://schemas.microsoft.com/office/drawing/2014/main" id="{6B552372-7603-737C-49E9-8476EC0E4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025" b="68914"/>
            <a:stretch>
              <a:fillRect/>
            </a:stretch>
          </p:blipFill>
          <p:spPr>
            <a:xfrm>
              <a:off x="7418348" y="756424"/>
              <a:ext cx="4773652" cy="4761291"/>
            </a:xfrm>
            <a:prstGeom prst="rect">
              <a:avLst/>
            </a:prstGeom>
          </p:spPr>
        </p:pic>
        <p:pic>
          <p:nvPicPr>
            <p:cNvPr id="16" name="Picture 15" descr="A chart of a number of objects&#10;&#10;AI-generated content may be incorrect.">
              <a:extLst>
                <a:ext uri="{FF2B5EF4-FFF2-40B4-BE49-F238E27FC236}">
                  <a16:creationId xmlns:a16="http://schemas.microsoft.com/office/drawing/2014/main" id="{281BF37B-F1EE-793D-1972-997A1CA00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4217" b="-2"/>
            <a:stretch>
              <a:fillRect/>
            </a:stretch>
          </p:blipFill>
          <p:spPr>
            <a:xfrm>
              <a:off x="7417951" y="5640790"/>
              <a:ext cx="4773652" cy="947815"/>
            </a:xfrm>
            <a:prstGeom prst="rect">
              <a:avLst/>
            </a:prstGeom>
          </p:spPr>
        </p:pic>
        <p:pic>
          <p:nvPicPr>
            <p:cNvPr id="19" name="Picture 18" descr="A chart of a number of objects&#10;&#10;AI-generated content may be incorrect.">
              <a:extLst>
                <a:ext uri="{FF2B5EF4-FFF2-40B4-BE49-F238E27FC236}">
                  <a16:creationId xmlns:a16="http://schemas.microsoft.com/office/drawing/2014/main" id="{776570E4-9711-6208-B36B-35005977B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4601" b="24606"/>
            <a:stretch>
              <a:fillRect/>
            </a:stretch>
          </p:blipFill>
          <p:spPr>
            <a:xfrm>
              <a:off x="7418240" y="5520454"/>
              <a:ext cx="4773652" cy="12986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CF83D-5906-D840-F5DB-714804EC01C5}"/>
              </a:ext>
            </a:extLst>
          </p:cNvPr>
          <p:cNvGrpSpPr/>
          <p:nvPr/>
        </p:nvGrpSpPr>
        <p:grpSpPr>
          <a:xfrm>
            <a:off x="146456" y="1754119"/>
            <a:ext cx="7668146" cy="4255816"/>
            <a:chOff x="146456" y="1754119"/>
            <a:chExt cx="7668146" cy="4255816"/>
          </a:xfrm>
        </p:grpSpPr>
        <p:pic>
          <p:nvPicPr>
            <p:cNvPr id="13" name="Picture 12" descr="A chart of a number of objects&#10;&#10;AI-generated content may be incorrect.">
              <a:extLst>
                <a:ext uri="{FF2B5EF4-FFF2-40B4-BE49-F238E27FC236}">
                  <a16:creationId xmlns:a16="http://schemas.microsoft.com/office/drawing/2014/main" id="{EF6B3FE3-3091-ED0E-BC39-CDE514BAD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1132" b="37686"/>
            <a:stretch>
              <a:fillRect/>
            </a:stretch>
          </p:blipFill>
          <p:spPr>
            <a:xfrm>
              <a:off x="146456" y="1760087"/>
              <a:ext cx="3971210" cy="4249848"/>
            </a:xfrm>
            <a:prstGeom prst="rect">
              <a:avLst/>
            </a:prstGeom>
          </p:spPr>
        </p:pic>
        <p:pic>
          <p:nvPicPr>
            <p:cNvPr id="14" name="Picture 13" descr="A chart of a number of objects&#10;&#10;AI-generated content may be incorrect.">
              <a:extLst>
                <a:ext uri="{FF2B5EF4-FFF2-40B4-BE49-F238E27FC236}">
                  <a16:creationId xmlns:a16="http://schemas.microsoft.com/office/drawing/2014/main" id="{27974BCD-3830-D69C-8C9E-822A730DD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2264" b="25447"/>
            <a:stretch>
              <a:fillRect/>
            </a:stretch>
          </p:blipFill>
          <p:spPr>
            <a:xfrm>
              <a:off x="3843392" y="1754119"/>
              <a:ext cx="3971210" cy="1674882"/>
            </a:xfrm>
            <a:prstGeom prst="rect">
              <a:avLst/>
            </a:prstGeom>
          </p:spPr>
        </p:pic>
        <p:pic>
          <p:nvPicPr>
            <p:cNvPr id="22" name="Picture 21" descr="A chart of a number of objects&#10;&#10;AI-generated content may be incorrect.">
              <a:extLst>
                <a:ext uri="{FF2B5EF4-FFF2-40B4-BE49-F238E27FC236}">
                  <a16:creationId xmlns:a16="http://schemas.microsoft.com/office/drawing/2014/main" id="{408ACF75-D412-9DAE-4E84-50B343A7C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5363" b="5839"/>
            <a:stretch>
              <a:fillRect/>
            </a:stretch>
          </p:blipFill>
          <p:spPr>
            <a:xfrm>
              <a:off x="3843392" y="3429000"/>
              <a:ext cx="3971210" cy="2562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38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D8C2C43-86E9-A79C-54CF-EB741CBF5C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5636768" cy="4063941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Primarily studies hard scattering proton-proton (</a:t>
                </a:r>
                <a14:m>
                  <m:oMath xmlns:m="http://schemas.openxmlformats.org/officeDocument/2006/math">
                    <m:r>
                      <a:rPr lang="en-US" sz="2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𝑝𝑝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) processes and resulting products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Run 2 (2015-18) center-of-mass energy 13 GeV</a:t>
                </a:r>
              </a:p>
              <a:p>
                <a:pPr marL="1589057" lvl="2" indent="-3397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Data still being analyzed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Operating at 13.6 TeV since 2022 (Run 3)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Also studies heavy-ion collisions with lead (Pb)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Cross-section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probability of a particular interaction happening (unit: barns)</a:t>
                </a: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Dominant process: jet production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𝑝𝑝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jets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Jets: 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collimated cone of particles originating from a gluon or bare quark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Main background in most LHC analyses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D8C2C43-86E9-A79C-54CF-EB741CBF5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5636768" cy="4063941"/>
              </a:xfrm>
              <a:blipFill>
                <a:blip r:embed="rId3"/>
                <a:stretch>
                  <a:fillRect b="-9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72182-34A6-6A1E-C383-4512F929607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36219-9AEB-FA4E-F527-4B1EBBA46D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38358F-5557-7C11-D807-6A4DB853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 at the LHC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FAC773-D3F4-5AD0-DADC-018F0E38E65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pic>
        <p:nvPicPr>
          <p:cNvPr id="10" name="Picture 9" descr="A graph of a model&#10;&#10;AI-generated content may be incorrect.">
            <a:extLst>
              <a:ext uri="{FF2B5EF4-FFF2-40B4-BE49-F238E27FC236}">
                <a16:creationId xmlns:a16="http://schemas.microsoft.com/office/drawing/2014/main" id="{662DC65D-0D60-3700-B3DF-CFE68438B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68" y="1213039"/>
            <a:ext cx="5900928" cy="443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04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545BF-29D0-15C8-D101-72F5AD3F8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554DEF-4B81-66E9-B378-4F66FB88D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97705"/>
            <a:ext cx="6651183" cy="4063941"/>
          </a:xfrm>
        </p:spPr>
        <p:txBody>
          <a:bodyPr/>
          <a:lstStyle/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Multi-purpose cylindrical detector</a:t>
            </a:r>
          </a:p>
          <a:p>
            <a:pPr marL="979488" lvl="1" indent="-33972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Concentric around beamline with collision point at the center</a:t>
            </a:r>
          </a:p>
          <a:p>
            <a:pPr marL="979488" lvl="1" indent="-339725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n-lt"/>
            </a:endParaRPr>
          </a:p>
          <a:p>
            <a:pPr marL="579438" indent="-314325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Main subsystems</a:t>
            </a:r>
          </a:p>
          <a:p>
            <a:pPr marL="979488" lvl="1" indent="-3143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Inner detector</a:t>
            </a:r>
          </a:p>
          <a:p>
            <a:pPr marL="1317625" lvl="2" indent="-3143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track &amp; vertex reconstruction</a:t>
            </a:r>
          </a:p>
          <a:p>
            <a:pPr marL="979488" lvl="1" indent="-3143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Calorimeter (electromagnetic &amp; hadronic)</a:t>
            </a:r>
          </a:p>
          <a:p>
            <a:pPr marL="1317625" lvl="2" indent="-3143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energy deposition measurement</a:t>
            </a:r>
          </a:p>
          <a:p>
            <a:pPr marL="979488" lvl="1" indent="-31432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Muon spectrometer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A1D81-0FD2-7DA7-B45D-3BCF1F18CAD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EF45B-BE39-86A2-9A28-789D21D741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3D159C-6297-E6FD-74EA-7033462B0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ATLAS detector</a:t>
            </a:r>
            <a:r>
              <a:rPr lang="en-US" dirty="0"/>
              <a:t>: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E863F-0CAA-720E-0287-7F9F976930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31"/>
          <a:stretch>
            <a:fillRect/>
          </a:stretch>
        </p:blipFill>
        <p:spPr>
          <a:xfrm>
            <a:off x="7260783" y="1571228"/>
            <a:ext cx="4931217" cy="4316894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90592-866B-3299-EDFB-175B41B27A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2EF100C3-DCDA-D22E-E166-5FE59EDE17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4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0BA22-1CFF-EBC7-3024-55E69BE76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3EBFB6-3B30-2882-C87F-19A7C65EFD8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97705"/>
                <a:ext cx="6754368" cy="4215415"/>
              </a:xfrm>
            </p:spPr>
            <p:txBody>
              <a:bodyPr/>
              <a:lstStyle/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Right-handed coordinate system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Cartesian: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-axis points along beamline,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-axis points towards the center of the LHC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tx1"/>
                    </a:solidFill>
                    <a:latin typeface="+mn-lt"/>
                  </a:rPr>
                  <a:t>Polar</a:t>
                </a: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: polar angle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measured from beam axis, azimuthal angle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measured along transverse (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-) plane, starting from the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-axis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579438" indent="-314325">
                  <a:buFont typeface="Arial" panose="020B0604020202020204" pitchFamily="34" charset="0"/>
                  <a:buChar char="•"/>
                </a:pPr>
                <a:r>
                  <a:rPr lang="en-US" sz="2000" b="1" dirty="0" err="1">
                    <a:solidFill>
                      <a:schemeClr val="tx1"/>
                    </a:solidFill>
                  </a:rPr>
                  <a:t>Pseudorapidity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tan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sz="2200" b="0" dirty="0">
                  <a:solidFill>
                    <a:schemeClr val="tx1"/>
                  </a:solidFill>
                  <a:latin typeface="+mn-lt"/>
                  <a:ea typeface="Cambria Math" panose="02040503050406030204" pitchFamily="18" charset="0"/>
                </a:endParaRPr>
              </a:p>
              <a:p>
                <a:pPr marL="1589057" lvl="2" indent="-3397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small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: emitted close to orthogonal to the beamline</a:t>
                </a:r>
              </a:p>
              <a:p>
                <a:pPr marL="1589057" lvl="2" indent="-3397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large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&gt;4.9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: emitted close to beamline</a:t>
                </a:r>
              </a:p>
              <a:p>
                <a:pPr marL="579438" indent="-314325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Transverse momentum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1589057" lvl="2" indent="-33972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+mn-lt"/>
                  </a:rPr>
                  <a:t>momentum component along the transverse plane</a:t>
                </a:r>
              </a:p>
              <a:p>
                <a:pPr marL="979488" lvl="1" indent="-339725"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793EBFB6-3B30-2882-C87F-19A7C65EF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97705"/>
                <a:ext cx="6754368" cy="4215415"/>
              </a:xfrm>
              <a:blipFill>
                <a:blip r:embed="rId3"/>
                <a:stretch>
                  <a:fillRect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90230-77C3-24FF-8BE6-9685A424998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F963C-F8DB-3DD6-228D-78306AE4B5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38A82A-ED38-EC2A-01B6-74B1F9B9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ATLAS detector</a:t>
            </a:r>
            <a:r>
              <a:rPr lang="en-US" dirty="0"/>
              <a:t>: Coordinate system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231B4F-38FF-98FD-4387-A6114C87E3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F163D9E0-386E-B642-0568-7C6FAA756B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A8DD0-4A22-BB86-68E4-B102BF374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72" y="2125785"/>
            <a:ext cx="4596384" cy="291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0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68832-11C6-E214-958D-9AE0347B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E85EF0-D84A-9E21-F1A9-0694579EB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97705"/>
            <a:ext cx="5863799" cy="4337685"/>
          </a:xfrm>
        </p:spPr>
        <p:txBody>
          <a:bodyPr/>
          <a:lstStyle/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Currently the most successful formalism to describe the physical world</a:t>
            </a:r>
          </a:p>
          <a:p>
            <a:pPr marL="57308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308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classes of particles</a:t>
            </a:r>
          </a:p>
          <a:p>
            <a:pPr marL="979488" lvl="1" indent="-339725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Fermions: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 blocks of matter</a:t>
            </a:r>
          </a:p>
          <a:p>
            <a:pPr marL="1438275" lvl="2" indent="-29051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half-spin, follows Fermi-Dirac statistics</a:t>
            </a:r>
          </a:p>
          <a:p>
            <a:pPr marL="1438275" lvl="2" indent="-290513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quarks &amp; leptons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6 flavors grouped into 3 generations</a:t>
            </a:r>
          </a:p>
          <a:p>
            <a:pPr marL="2047844" lvl="3" indent="-29051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quarks cannot exist in a vacuum due to color confinement</a:t>
            </a:r>
          </a:p>
          <a:p>
            <a:pPr marL="979488" lvl="1" indent="-339725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Bosons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fundamental force mediators</a:t>
            </a:r>
          </a:p>
          <a:p>
            <a:pPr marL="1438275" lvl="2" indent="-29051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integer-spin, follows Bose-Einstein statistics</a:t>
            </a:r>
          </a:p>
          <a:p>
            <a:pPr marL="1438275" lvl="2" indent="-29051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scalar boson (spin-0) &amp; vector bosons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spin-1)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3082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94658D-451E-5C06-9D1F-1E9979717B6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20890-6827-D604-FB23-EE930F005A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FF824D-1FDD-7BD0-620B-9DB38B12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Standard Model</a:t>
            </a:r>
            <a:r>
              <a:rPr lang="en-US" dirty="0"/>
              <a:t>: Elementary particles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AC0C17-CA29-C7B5-FCE7-85E1ACD74D0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0800487-2BD0-723A-6A80-DA60123E9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99" y="1697702"/>
            <a:ext cx="5558987" cy="416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1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7BF73-C2CB-696D-928C-1A27BDFB4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07EEFA-864F-EED5-59D9-2DC88A7B9FD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08/04/25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37D14-FF17-7C41-7543-D33EF1EFB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B966ED-80E0-1146-BE89-D19FCEDC8744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C93DDD0-66A6-5CE9-80F7-1FD1B0B7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Standard Model</a:t>
            </a:r>
            <a:r>
              <a:rPr lang="en-US" dirty="0"/>
              <a:t>: Fundamental forces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5179B9-6697-3E01-3104-52C24704101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H. Le, Dissertation Defense</a:t>
            </a:r>
          </a:p>
        </p:txBody>
      </p:sp>
      <p:pic>
        <p:nvPicPr>
          <p:cNvPr id="8" name="Picture 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286B909E-037D-DA5F-559B-09EB126A29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297"/>
          <a:stretch>
            <a:fillRect/>
          </a:stretch>
        </p:blipFill>
        <p:spPr>
          <a:xfrm>
            <a:off x="8936736" y="1697702"/>
            <a:ext cx="2095906" cy="4169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C5D4EF61-8913-701C-D359-FCD9EDF3B9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697705"/>
                <a:ext cx="7416800" cy="43376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61951" marR="0" lvl="0" indent="-231769" algn="l" rtl="0" eaLnBrk="1" hangingPunct="1">
                  <a:lnSpc>
                    <a:spcPct val="100000"/>
                  </a:lnSpc>
                  <a:spcBef>
                    <a:spcPts val="480"/>
                  </a:spcBef>
                  <a:spcAft>
                    <a:spcPts val="0"/>
                  </a:spcAft>
                  <a:buClr>
                    <a:srgbClr val="3F3F3F"/>
                  </a:buClr>
                  <a:buSzPts val="1800"/>
                  <a:buFont typeface="Arial"/>
                  <a:buNone/>
                  <a:defRPr sz="2400" b="0" i="0" u="none" strike="noStrike" cap="non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Arial"/>
                    <a:cs typeface="Arial"/>
                    <a:sym typeface="Arial"/>
                  </a:defRPr>
                </a:lvl1pPr>
                <a:lvl2pPr marL="1219140" marR="0" lvl="1" indent="-304784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3F3F3F"/>
                  </a:buClr>
                  <a:buSzPts val="1500"/>
                  <a:buFont typeface="Arial"/>
                  <a:buNone/>
                  <a:defRPr sz="20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828709" marR="0" lvl="2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3F3F3F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rgbClr val="3F3F3F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2438278" marR="0" lvl="3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–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3047848" marR="0" lvl="4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»"/>
                  <a:defRPr sz="20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3657418" marR="0" lvl="5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4266987" marR="0" lvl="6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4876557" marR="0" lvl="7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5486126" marR="0" lvl="8" indent="-431779" algn="l" rtl="0" eaLnBrk="1" hangingPunct="1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ts val="15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Standard Model describes 3 out of 4 fundamental forces (except gravity)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All three mediated by vector bosons in the Standard Model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87371" lvl="1" indent="0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987371" lvl="1" indent="0"/>
                <a:endPara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Higgs boson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does not mediate any force, instead provide rest masses for all massive elementary particles in the SM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±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bosons and fermions) via the Higgs mechanism</a:t>
                </a:r>
              </a:p>
              <a:p>
                <a:pPr marL="1330271" lvl="1" indent="-34290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73082" indent="-34290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 Placeholder 1">
                <a:extLst>
                  <a:ext uri="{FF2B5EF4-FFF2-40B4-BE49-F238E27FC236}">
                    <a16:creationId xmlns:a16="http://schemas.microsoft.com/office/drawing/2014/main" id="{C5D4EF61-8913-701C-D359-FCD9EDF3B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97705"/>
                <a:ext cx="7416800" cy="4337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200A6AA-A4CB-206D-7FD9-6D1C531810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066643"/>
                  </p:ext>
                </p:extLst>
              </p:nvPr>
            </p:nvGraphicFramePr>
            <p:xfrm>
              <a:off x="932688" y="2951723"/>
              <a:ext cx="6770624" cy="1466125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1692656">
                      <a:extLst>
                        <a:ext uri="{9D8B030D-6E8A-4147-A177-3AD203B41FA5}">
                          <a16:colId xmlns:a16="http://schemas.microsoft.com/office/drawing/2014/main" val="4175754074"/>
                        </a:ext>
                      </a:extLst>
                    </a:gridCol>
                    <a:gridCol w="1692656">
                      <a:extLst>
                        <a:ext uri="{9D8B030D-6E8A-4147-A177-3AD203B41FA5}">
                          <a16:colId xmlns:a16="http://schemas.microsoft.com/office/drawing/2014/main" val="2429540815"/>
                        </a:ext>
                      </a:extLst>
                    </a:gridCol>
                    <a:gridCol w="1692656">
                      <a:extLst>
                        <a:ext uri="{9D8B030D-6E8A-4147-A177-3AD203B41FA5}">
                          <a16:colId xmlns:a16="http://schemas.microsoft.com/office/drawing/2014/main" val="2502928224"/>
                        </a:ext>
                      </a:extLst>
                    </a:gridCol>
                    <a:gridCol w="1692656">
                      <a:extLst>
                        <a:ext uri="{9D8B030D-6E8A-4147-A177-3AD203B41FA5}">
                          <a16:colId xmlns:a16="http://schemas.microsoft.com/office/drawing/2014/main" val="637353384"/>
                        </a:ext>
                      </a:extLst>
                    </a:gridCol>
                  </a:tblGrid>
                  <a:tr h="313195">
                    <a:tc>
                      <a:txBody>
                        <a:bodyPr/>
                        <a:lstStyle/>
                        <a:p>
                          <a:endParaRPr lang="en-US" sz="1600" b="1" dirty="0"/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Strong force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Weak force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Electromagnetism</a:t>
                          </a:r>
                        </a:p>
                      </a:txBody>
                      <a:tcPr marL="76170" marR="76170" marT="38085" marB="38085"/>
                    </a:tc>
                    <a:extLst>
                      <a:ext uri="{0D108BD9-81ED-4DB2-BD59-A6C34878D82A}">
                        <a16:rowId xmlns:a16="http://schemas.microsoft.com/office/drawing/2014/main" val="881951616"/>
                      </a:ext>
                    </a:extLst>
                  </a:tr>
                  <a:tr h="333295"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Mediator particle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gluons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𝑔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a14:m>
                          <a:endParaRPr lang="en-US" sz="1600" b="0" dirty="0"/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17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±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&amp;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𝑍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bosons</a:t>
                          </a:r>
                          <a:endParaRPr lang="en-US" sz="1600" b="0" dirty="0"/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700" dirty="0">
                              <a:solidFill>
                                <a:schemeClr val="tx1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photons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US" sz="1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𝛾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oMath>
                          </a14:m>
                          <a:endParaRPr lang="en-US" sz="1600" b="0" dirty="0"/>
                        </a:p>
                      </a:txBody>
                      <a:tcPr marL="76170" marR="76170" marT="38085" marB="38085"/>
                    </a:tc>
                    <a:extLst>
                      <a:ext uri="{0D108BD9-81ED-4DB2-BD59-A6C34878D82A}">
                        <a16:rowId xmlns:a16="http://schemas.microsoft.com/office/drawing/2014/main" val="3695718108"/>
                      </a:ext>
                    </a:extLst>
                  </a:tr>
                  <a:tr h="787244"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Describing theory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/>
                            <a:t>Quantum chromodynamics (QCD)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/>
                            <a:t>Electroweak (EW) theory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/>
                            <a:t>Quantum electrodynamics (QED)</a:t>
                          </a:r>
                        </a:p>
                      </a:txBody>
                      <a:tcPr marL="76170" marR="76170" marT="38085" marB="38085"/>
                    </a:tc>
                    <a:extLst>
                      <a:ext uri="{0D108BD9-81ED-4DB2-BD59-A6C34878D82A}">
                        <a16:rowId xmlns:a16="http://schemas.microsoft.com/office/drawing/2014/main" val="2781055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200A6AA-A4CB-206D-7FD9-6D1C531810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9066643"/>
                  </p:ext>
                </p:extLst>
              </p:nvPr>
            </p:nvGraphicFramePr>
            <p:xfrm>
              <a:off x="932688" y="2951723"/>
              <a:ext cx="6770624" cy="1466125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1692656">
                      <a:extLst>
                        <a:ext uri="{9D8B030D-6E8A-4147-A177-3AD203B41FA5}">
                          <a16:colId xmlns:a16="http://schemas.microsoft.com/office/drawing/2014/main" val="4175754074"/>
                        </a:ext>
                      </a:extLst>
                    </a:gridCol>
                    <a:gridCol w="1692656">
                      <a:extLst>
                        <a:ext uri="{9D8B030D-6E8A-4147-A177-3AD203B41FA5}">
                          <a16:colId xmlns:a16="http://schemas.microsoft.com/office/drawing/2014/main" val="2429540815"/>
                        </a:ext>
                      </a:extLst>
                    </a:gridCol>
                    <a:gridCol w="1692656">
                      <a:extLst>
                        <a:ext uri="{9D8B030D-6E8A-4147-A177-3AD203B41FA5}">
                          <a16:colId xmlns:a16="http://schemas.microsoft.com/office/drawing/2014/main" val="2502928224"/>
                        </a:ext>
                      </a:extLst>
                    </a:gridCol>
                    <a:gridCol w="1692656">
                      <a:extLst>
                        <a:ext uri="{9D8B030D-6E8A-4147-A177-3AD203B41FA5}">
                          <a16:colId xmlns:a16="http://schemas.microsoft.com/office/drawing/2014/main" val="637353384"/>
                        </a:ext>
                      </a:extLst>
                    </a:gridCol>
                  </a:tblGrid>
                  <a:tr h="320010">
                    <a:tc>
                      <a:txBody>
                        <a:bodyPr/>
                        <a:lstStyle/>
                        <a:p>
                          <a:endParaRPr lang="en-US" sz="1600" b="1" dirty="0"/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Strong force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Weak force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Electromagnetism</a:t>
                          </a:r>
                        </a:p>
                      </a:txBody>
                      <a:tcPr marL="76170" marR="76170" marT="38085" marB="38085"/>
                    </a:tc>
                    <a:extLst>
                      <a:ext uri="{0D108BD9-81ED-4DB2-BD59-A6C34878D82A}">
                        <a16:rowId xmlns:a16="http://schemas.microsoft.com/office/drawing/2014/main" val="881951616"/>
                      </a:ext>
                    </a:extLst>
                  </a:tr>
                  <a:tr h="338425"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Mediator particle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170" marR="76170" marT="38085" marB="38085">
                        <a:blipFill>
                          <a:blip r:embed="rId5"/>
                          <a:stretch>
                            <a:fillRect l="-100752" t="-100000" r="-201504" b="-26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170" marR="76170" marT="38085" marB="38085">
                        <a:blipFill>
                          <a:blip r:embed="rId5"/>
                          <a:stretch>
                            <a:fillRect l="-199254" t="-100000" r="-100000" b="-26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170" marR="76170" marT="38085" marB="38085">
                        <a:blipFill>
                          <a:blip r:embed="rId5"/>
                          <a:stretch>
                            <a:fillRect l="-301504" t="-100000" r="-752" b="-26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95718108"/>
                      </a:ext>
                    </a:extLst>
                  </a:tr>
                  <a:tr h="807690">
                    <a:tc>
                      <a:txBody>
                        <a:bodyPr/>
                        <a:lstStyle/>
                        <a:p>
                          <a:r>
                            <a:rPr lang="en-US" sz="1600" b="1" dirty="0"/>
                            <a:t>Describing theory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/>
                            <a:t>Quantum chromodynamics (QCD)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/>
                            <a:t>Electroweak (EW) theory</a:t>
                          </a:r>
                        </a:p>
                      </a:txBody>
                      <a:tcPr marL="76170" marR="76170" marT="38085" marB="38085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="0" dirty="0"/>
                            <a:t>Quantum electrodynamics (QED)</a:t>
                          </a:r>
                        </a:p>
                      </a:txBody>
                      <a:tcPr marL="76170" marR="76170" marT="38085" marB="38085"/>
                    </a:tc>
                    <a:extLst>
                      <a:ext uri="{0D108BD9-81ED-4DB2-BD59-A6C34878D82A}">
                        <a16:rowId xmlns:a16="http://schemas.microsoft.com/office/drawing/2014/main" val="2781055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8382029"/>
      </p:ext>
    </p:extLst>
  </p:cSld>
  <p:clrMapOvr>
    <a:masterClrMapping/>
  </p:clrMapOvr>
</p:sld>
</file>

<file path=ppt/theme/theme1.xml><?xml version="1.0" encoding="utf-8"?>
<a:theme xmlns:a="http://schemas.openxmlformats.org/drawingml/2006/main" name="msu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u" id="{9FDD182F-1BFF-5641-BF3B-AA04E3FFE8F9}" vid="{7D1CE58D-1DD7-DE4A-A49D-BD928ECD829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msu</Template>
  <TotalTime>67738</TotalTime>
  <Words>4849</Words>
  <Application>Microsoft Macintosh PowerPoint</Application>
  <PresentationFormat>Widescreen</PresentationFormat>
  <Paragraphs>736</Paragraphs>
  <Slides>48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Cambria Math</vt:lpstr>
      <vt:lpstr>msu</vt:lpstr>
      <vt:lpstr>Search for tt ̅Z^′→tt ̅tt ̅ production  in the multilepton final state in pp collisions  at √s=13 TeV with the ATLAS detector</vt:lpstr>
      <vt:lpstr>Contents</vt:lpstr>
      <vt:lpstr>Introduction</vt:lpstr>
      <vt:lpstr>The Large Hadron Collider</vt:lpstr>
      <vt:lpstr>Physics at the LHC</vt:lpstr>
      <vt:lpstr>The ATLAS detector: Overview</vt:lpstr>
      <vt:lpstr>The ATLAS detector: Coordinate system</vt:lpstr>
      <vt:lpstr>The Standard Model: Elementary particles</vt:lpstr>
      <vt:lpstr>The Standard Model: Fundamental forces</vt:lpstr>
      <vt:lpstr>Top quark</vt:lpstr>
      <vt:lpstr>Beyond the Standard Model – Z′ boson </vt:lpstr>
      <vt:lpstr>Top-philic vector particle model </vt:lpstr>
      <vt:lpstr>Decay channels: tt ̅Z^′</vt:lpstr>
      <vt:lpstr>Analysis strategy</vt:lpstr>
      <vt:lpstr>Analysis samples</vt:lpstr>
      <vt:lpstr>Analysis backgrounds</vt:lpstr>
      <vt:lpstr>Irreducible background</vt:lpstr>
      <vt:lpstr>Reducible background</vt:lpstr>
      <vt:lpstr>Analysis regions</vt:lpstr>
      <vt:lpstr>Signal region</vt:lpstr>
      <vt:lpstr>Control regions: Non-prompt/fake</vt:lpstr>
      <vt:lpstr>Control regions: tt ̅W</vt:lpstr>
      <vt:lpstr>Statistical methods: Likelihood function</vt:lpstr>
      <vt:lpstr>Statistical methods: Profile likelihood</vt:lpstr>
      <vt:lpstr>Statistical methods: Exclusion limits</vt:lpstr>
      <vt:lpstr>Results</vt:lpstr>
      <vt:lpstr>Normalization &amp; scaling factors</vt:lpstr>
      <vt:lpstr>Background modeling: Fake/non-prompt</vt:lpstr>
      <vt:lpstr>Background modeling: Fake/non-prompt</vt:lpstr>
      <vt:lpstr>Background modeling: tt ̅W </vt:lpstr>
      <vt:lpstr>Background modeling: tt ̅W </vt:lpstr>
      <vt:lpstr>Background yields</vt:lpstr>
      <vt:lpstr>Uncertainty impact</vt:lpstr>
      <vt:lpstr>Uncertainty pull</vt:lpstr>
      <vt:lpstr>Exclusion limits</vt:lpstr>
      <vt:lpstr>Summary</vt:lpstr>
      <vt:lpstr>Outlook</vt:lpstr>
      <vt:lpstr>Thank you for listening!</vt:lpstr>
      <vt:lpstr>Backup slides</vt:lpstr>
      <vt:lpstr>Terminology</vt:lpstr>
      <vt:lpstr>Z^′ and tt ̅X: ATLAS results</vt:lpstr>
      <vt:lpstr>LHC: What’s next?</vt:lpstr>
      <vt:lpstr>Object selection</vt:lpstr>
      <vt:lpstr>Flavor tagging</vt:lpstr>
      <vt:lpstr>Region selection</vt:lpstr>
      <vt:lpstr>Control regions: tt ̅W</vt:lpstr>
      <vt:lpstr>Signal yields</vt:lpstr>
      <vt:lpstr>Uncertainty pull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Precision measurement of four top quarks production in the multilepton final state at √s=13.6 TeV with the ATLAS detector</dc:title>
  <dc:creator>Le, Hieu</dc:creator>
  <cp:lastModifiedBy>Le, Hieu</cp:lastModifiedBy>
  <cp:revision>112</cp:revision>
  <cp:lastPrinted>2025-08-02T19:54:26Z</cp:lastPrinted>
  <dcterms:created xsi:type="dcterms:W3CDTF">2023-03-28T15:13:06Z</dcterms:created>
  <dcterms:modified xsi:type="dcterms:W3CDTF">2025-08-24T01:12:24Z</dcterms:modified>
</cp:coreProperties>
</file>